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99" r:id="rId3"/>
  </p:sldMasterIdLst>
  <p:notesMasterIdLst>
    <p:notesMasterId r:id="rId60"/>
  </p:notesMasterIdLst>
  <p:sldIdLst>
    <p:sldId id="257" r:id="rId4"/>
    <p:sldId id="355" r:id="rId5"/>
    <p:sldId id="394" r:id="rId6"/>
    <p:sldId id="392" r:id="rId7"/>
    <p:sldId id="356" r:id="rId8"/>
    <p:sldId id="296" r:id="rId9"/>
    <p:sldId id="310" r:id="rId10"/>
    <p:sldId id="351" r:id="rId11"/>
    <p:sldId id="384" r:id="rId12"/>
    <p:sldId id="354" r:id="rId13"/>
    <p:sldId id="353" r:id="rId14"/>
    <p:sldId id="382" r:id="rId15"/>
    <p:sldId id="383" r:id="rId16"/>
    <p:sldId id="304" r:id="rId17"/>
    <p:sldId id="305" r:id="rId18"/>
    <p:sldId id="306" r:id="rId19"/>
    <p:sldId id="307" r:id="rId20"/>
    <p:sldId id="308" r:id="rId21"/>
    <p:sldId id="258" r:id="rId22"/>
    <p:sldId id="259" r:id="rId23"/>
    <p:sldId id="260" r:id="rId24"/>
    <p:sldId id="261" r:id="rId25"/>
    <p:sldId id="262" r:id="rId26"/>
    <p:sldId id="386" r:id="rId27"/>
    <p:sldId id="388" r:id="rId28"/>
    <p:sldId id="403" r:id="rId29"/>
    <p:sldId id="390" r:id="rId30"/>
    <p:sldId id="395" r:id="rId31"/>
    <p:sldId id="396" r:id="rId32"/>
    <p:sldId id="397" r:id="rId33"/>
    <p:sldId id="398" r:id="rId34"/>
    <p:sldId id="399" r:id="rId35"/>
    <p:sldId id="400" r:id="rId36"/>
    <p:sldId id="401" r:id="rId37"/>
    <p:sldId id="387" r:id="rId38"/>
    <p:sldId id="360" r:id="rId39"/>
    <p:sldId id="359" r:id="rId40"/>
    <p:sldId id="361" r:id="rId41"/>
    <p:sldId id="362" r:id="rId42"/>
    <p:sldId id="363" r:id="rId43"/>
    <p:sldId id="364" r:id="rId44"/>
    <p:sldId id="365" r:id="rId45"/>
    <p:sldId id="371" r:id="rId46"/>
    <p:sldId id="372" r:id="rId47"/>
    <p:sldId id="373" r:id="rId48"/>
    <p:sldId id="374" r:id="rId49"/>
    <p:sldId id="375" r:id="rId50"/>
    <p:sldId id="377" r:id="rId51"/>
    <p:sldId id="378" r:id="rId52"/>
    <p:sldId id="379" r:id="rId53"/>
    <p:sldId id="380" r:id="rId54"/>
    <p:sldId id="367" r:id="rId55"/>
    <p:sldId id="368" r:id="rId56"/>
    <p:sldId id="369" r:id="rId57"/>
    <p:sldId id="370" r:id="rId58"/>
    <p:sldId id="385"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81BCE9-F861-4971-8DC3-2F19FD2D9941}" type="datetimeFigureOut">
              <a:rPr lang="en-GB"/>
              <a:pPr>
                <a:defRPr/>
              </a:pPr>
              <a:t>06/01/2012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9AF4A6-832D-4263-A82A-C309AB6E5C7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1333870-F377-4B08-B102-EF898B74C94E}" type="datetimeFigureOut">
              <a:rPr lang="en-GB"/>
              <a:pPr>
                <a:defRPr/>
              </a:pPr>
              <a:t>06/01/2012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E5E44F-DBAD-4702-A68C-773744A7BF3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C5F708E-633D-44AB-A98B-4CF8E7D43937}" type="datetimeFigureOut">
              <a:rPr lang="en-GB"/>
              <a:pPr>
                <a:defRPr/>
              </a:pPr>
              <a:t>06/01/2012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C80D5A-5E85-428A-AD0F-87B0B6FA34E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C9B3A33-C5EF-44D5-9924-656840913A72}" type="datetimeFigureOut">
              <a:rPr lang="en-GB"/>
              <a:pPr>
                <a:defRPr/>
              </a:pPr>
              <a:t>06/01/2012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042C976-559E-4654-83C5-75A07B47BDF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08736FA0-9E5B-478E-8741-0F6E63885ED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E838C29-44A9-46A2-9110-012CB84F20B6}"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02721A7-902A-4113-A37E-C813530148DA}"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CC18449-893B-40BC-9E82-96FC0C2FF053}"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686395F-2B3A-469A-B481-ABEBF92A876A}"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A0EB95-EB1C-45A3-A711-F5B982FDB216}"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AD14AC6-185F-44D7-BF52-B607A5783C43}"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316CA7F-8CA9-42D5-82B4-EDFA250A4D9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0F5AFBC-DA87-4976-B4D2-174BE9F36240}" type="datetimeFigureOut">
              <a:rPr lang="en-GB"/>
              <a:pPr>
                <a:defRPr/>
              </a:pPr>
              <a:t>06/01/2012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D283DDC-FD13-442D-8F33-22C304E4F11C}"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6973CAD-5B3F-4049-84CF-C63A0EF33CE4}"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8DFEA79-E37D-449A-9C43-E6DF52FFF3C3}"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E8B8589-FB5A-4BC5-BA4C-261BC96274AA}"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B49D677-352C-433E-BC2B-EE9B5AD35EB6}"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CBE70C-D43D-4B86-8F85-2EDF134C40BF}"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0D19879-F1BF-4A8F-8617-1AAB39202593}"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C22C903-B10D-4C97-B0D6-3DED2AD40C31}"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1EA7BE0-60EB-4142-A941-299F6E67E0A6}"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5567DF-F95A-466B-979C-F154DBBAE960}"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3984FB5-8A4A-48D3-9B78-C147967B4D6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2DEF2C-06B5-455A-9642-0274711BC12F}" type="datetimeFigureOut">
              <a:rPr lang="en-GB"/>
              <a:pPr>
                <a:defRPr/>
              </a:pPr>
              <a:t>06/01/2012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5E6AD2F-C919-47FD-ACDE-261A54E3EACC}"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2FB046C-E8A7-48F1-918D-10E9B5ADAC0D}"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ECACFDB-8747-4B9E-BAAA-B1DEA895D8D2}"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2CE60D8-36B3-4C6A-BD6F-27029DA0DC08}"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A14B584-BDC0-4171-A883-87843149C419}"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EE9BF57-096D-47B4-B7A1-B179FC0087FD}"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AC1E19C-1C04-4C91-82F8-90FDF3715668}"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DD099F5-DD30-42AB-A4C0-38AA1D9E321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1405FF9-AB64-4207-93BF-82BDB3A1E5EA}" type="datetimeFigureOut">
              <a:rPr lang="en-GB"/>
              <a:pPr>
                <a:defRPr/>
              </a:pPr>
              <a:t>06/01/2012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3D96756-D13B-4B92-9808-8CE7003E898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0D94AD6-E9AE-454B-B299-4493E080B02F}" type="datetimeFigureOut">
              <a:rPr lang="en-GB"/>
              <a:pPr>
                <a:defRPr/>
              </a:pPr>
              <a:t>06/01/2012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891631F-457F-45E8-A5FC-95E309A563B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F095898-5EE7-4418-AFD0-9EE6BE863BE5}" type="datetimeFigureOut">
              <a:rPr lang="en-GB"/>
              <a:pPr>
                <a:defRPr/>
              </a:pPr>
              <a:t>06/01/2012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DBC01E5-249A-46A7-A491-F7E4EBA6E8C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61FEA9-E5F2-4E89-BFBC-7FE6EB915E97}" type="datetimeFigureOut">
              <a:rPr lang="en-GB"/>
              <a:pPr>
                <a:defRPr/>
              </a:pPr>
              <a:t>06/01/2012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CCA5E49-A371-4C58-8550-E55C10C2BE8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436289-CB48-410F-9BEB-21010DDF086F}" type="datetimeFigureOut">
              <a:rPr lang="en-GB"/>
              <a:pPr>
                <a:defRPr/>
              </a:pPr>
              <a:t>06/01/2012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556358B-2872-4CA8-B6E1-492A143C5A1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B179C5-7C5D-475C-A00F-8E5E5F7B02B8}" type="datetimeFigureOut">
              <a:rPr lang="en-GB"/>
              <a:pPr>
                <a:defRPr/>
              </a:pPr>
              <a:t>06/01/2012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C934E3-6882-4020-9962-8DA345AF30F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E5F6AE-C720-4644-BFFE-839543F034C3}" type="datetimeFigureOut">
              <a:rPr lang="en-GB"/>
              <a:pPr>
                <a:defRPr/>
              </a:pPr>
              <a:t>06/01/2012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FAB883E-4DF0-4471-9A02-55A03D18F84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8D69CBDB-72F3-41D9-B469-94D5E43BB5C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CA46AB86-987E-4065-85A1-391167EA4CB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sri.go.jp/jp/workshop/050914/050914moriguchi_saez-1.pdf"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ipss.go.jp/pp-newest/e/ppfj02/top.html"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611188" y="1557338"/>
            <a:ext cx="8208962" cy="4586287"/>
          </a:xfrm>
          <a:prstGeom prst="rect">
            <a:avLst/>
          </a:prstGeom>
          <a:noFill/>
          <a:ln w="9525">
            <a:noFill/>
            <a:miter lim="800000"/>
            <a:headEnd/>
            <a:tailEnd/>
          </a:ln>
        </p:spPr>
        <p:txBody>
          <a:bodyPr>
            <a:spAutoFit/>
          </a:bodyPr>
          <a:lstStyle/>
          <a:p>
            <a:pPr algn="ctr"/>
            <a:endParaRPr lang="en-GB" sz="2800" b="1">
              <a:latin typeface="Calibri" pitchFamily="34" charset="0"/>
            </a:endParaRPr>
          </a:p>
          <a:p>
            <a:pPr algn="ctr"/>
            <a:r>
              <a:rPr lang="en-US" sz="2800">
                <a:latin typeface="Times New Roman" pitchFamily="18" charset="0"/>
                <a:ea typeface="MS Mincho" pitchFamily="49" charset="-128"/>
                <a:cs typeface="Times New Roman" pitchFamily="18" charset="0"/>
              </a:rPr>
              <a:t>Poverty and Social Exclusion Policies in the UK</a:t>
            </a:r>
          </a:p>
          <a:p>
            <a:pPr algn="ctr"/>
            <a:endParaRPr lang="en-GB" sz="2400">
              <a:latin typeface="Times New Roman" pitchFamily="18" charset="0"/>
            </a:endParaRPr>
          </a:p>
          <a:p>
            <a:pPr algn="ctr"/>
            <a:r>
              <a:rPr lang="en-GB" b="1">
                <a:latin typeface="Times New Roman" pitchFamily="18" charset="0"/>
              </a:rPr>
              <a:t>Dr David Gordon</a:t>
            </a:r>
          </a:p>
          <a:p>
            <a:pPr algn="ctr"/>
            <a:r>
              <a:rPr lang="zh-CN" altLang="en-US" b="1">
                <a:latin typeface="Calibri" pitchFamily="34" charset="0"/>
                <a:ea typeface="MS PGothic" pitchFamily="34" charset="-128"/>
              </a:rPr>
              <a:t>戈登</a:t>
            </a:r>
            <a:r>
              <a:rPr lang="en-US" altLang="zh-CN" b="1">
                <a:latin typeface="Calibri" pitchFamily="34" charset="0"/>
                <a:ea typeface="MS PGothic" pitchFamily="34" charset="-128"/>
              </a:rPr>
              <a:t>  </a:t>
            </a:r>
            <a:r>
              <a:rPr lang="zh-CN" altLang="en-US" b="1">
                <a:latin typeface="Calibri" pitchFamily="34" charset="0"/>
                <a:ea typeface="MS PGothic" pitchFamily="34" charset="-128"/>
              </a:rPr>
              <a:t>大卫</a:t>
            </a:r>
            <a:r>
              <a:rPr lang="en-US" altLang="zh-CN" b="1">
                <a:latin typeface="Calibri" pitchFamily="34" charset="0"/>
                <a:ea typeface="MS PGothic" pitchFamily="34" charset="-128"/>
              </a:rPr>
              <a:t>/</a:t>
            </a:r>
            <a:r>
              <a:rPr lang="zh-CN" altLang="en-US" b="1">
                <a:latin typeface="Calibri" pitchFamily="34" charset="0"/>
                <a:ea typeface="MS PGothic" pitchFamily="34" charset="-128"/>
              </a:rPr>
              <a:t>戴维</a:t>
            </a:r>
            <a:endParaRPr lang="en-GB" b="1">
              <a:latin typeface="Times New Roman" pitchFamily="18" charset="0"/>
            </a:endParaRPr>
          </a:p>
          <a:p>
            <a:pPr algn="ctr"/>
            <a:r>
              <a:rPr lang="en-GB" sz="1600">
                <a:latin typeface="Times New Roman" pitchFamily="18" charset="0"/>
              </a:rPr>
              <a:t>Professor of Social Justice</a:t>
            </a:r>
          </a:p>
          <a:p>
            <a:pPr algn="ctr"/>
            <a:r>
              <a:rPr lang="en-GB" sz="1600">
                <a:latin typeface="Times New Roman" pitchFamily="18" charset="0"/>
              </a:rPr>
              <a:t>School for Policy Studies</a:t>
            </a:r>
          </a:p>
          <a:p>
            <a:pPr algn="ctr"/>
            <a:r>
              <a:rPr lang="en-GB" sz="1600">
                <a:latin typeface="Times New Roman" pitchFamily="18" charset="0"/>
              </a:rPr>
              <a:t>University of Bristol</a:t>
            </a:r>
          </a:p>
          <a:p>
            <a:pPr algn="ctr"/>
            <a:endParaRPr lang="en-GB" sz="1600">
              <a:latin typeface="Times New Roman" pitchFamily="18" charset="0"/>
            </a:endParaRPr>
          </a:p>
          <a:p>
            <a:pPr algn="ctr"/>
            <a:endParaRPr lang="en-GB" sz="1600" b="1">
              <a:latin typeface="Times New Roman" pitchFamily="18" charset="0"/>
            </a:endParaRPr>
          </a:p>
          <a:p>
            <a:pPr algn="ctr"/>
            <a:endParaRPr lang="en-GB" sz="1600" b="1">
              <a:latin typeface="Times New Roman" pitchFamily="18" charset="0"/>
            </a:endParaRPr>
          </a:p>
          <a:p>
            <a:pPr algn="ctr"/>
            <a:r>
              <a:rPr lang="en-GB" sz="1600" b="1">
                <a:latin typeface="Times New Roman" pitchFamily="18" charset="0"/>
                <a:cs typeface="Times New Roman" pitchFamily="18" charset="0"/>
              </a:rPr>
              <a:t>Public Seminar</a:t>
            </a:r>
          </a:p>
          <a:p>
            <a:pPr algn="ctr"/>
            <a:r>
              <a:rPr lang="en-US" sz="1600" b="1">
                <a:latin typeface="Times New Roman" pitchFamily="18" charset="0"/>
                <a:cs typeface="Times New Roman" pitchFamily="18" charset="0"/>
              </a:rPr>
              <a:t>Is Japan an Equal Society?  Policies against P&amp;SE</a:t>
            </a:r>
            <a:endParaRPr lang="en-GB" sz="1600" b="1">
              <a:latin typeface="Times New Roman" pitchFamily="18" charset="0"/>
              <a:cs typeface="Times New Roman" pitchFamily="18" charset="0"/>
            </a:endParaRPr>
          </a:p>
          <a:p>
            <a:pPr algn="ctr"/>
            <a:r>
              <a:rPr lang="en-US" sz="1600" b="1">
                <a:latin typeface="Times New Roman" pitchFamily="18" charset="0"/>
                <a:cs typeface="Times New Roman" pitchFamily="18" charset="0"/>
              </a:rPr>
              <a:t>Keio University</a:t>
            </a:r>
          </a:p>
          <a:p>
            <a:pPr algn="ctr"/>
            <a:r>
              <a:rPr lang="en-GB" sz="1600" b="1">
                <a:solidFill>
                  <a:srgbClr val="000000"/>
                </a:solidFill>
                <a:latin typeface="Times New Roman" pitchFamily="18" charset="0"/>
                <a:cs typeface="Times New Roman" pitchFamily="18" charset="0"/>
              </a:rPr>
              <a:t>Tokyo</a:t>
            </a:r>
          </a:p>
          <a:p>
            <a:pPr algn="ctr"/>
            <a:r>
              <a:rPr lang="en-GB" sz="1600" b="1">
                <a:solidFill>
                  <a:srgbClr val="000000"/>
                </a:solidFill>
                <a:latin typeface="Times New Roman" pitchFamily="18" charset="0"/>
                <a:cs typeface="Times New Roman" pitchFamily="18" charset="0"/>
              </a:rPr>
              <a:t>7</a:t>
            </a:r>
            <a:r>
              <a:rPr lang="en-GB" sz="1600" b="1" baseline="30000">
                <a:solidFill>
                  <a:srgbClr val="000000"/>
                </a:solidFill>
                <a:latin typeface="Times New Roman" pitchFamily="18" charset="0"/>
                <a:cs typeface="Times New Roman" pitchFamily="18" charset="0"/>
              </a:rPr>
              <a:t>th</a:t>
            </a:r>
            <a:r>
              <a:rPr lang="en-GB" sz="1600" b="1">
                <a:solidFill>
                  <a:srgbClr val="000000"/>
                </a:solidFill>
                <a:latin typeface="Times New Roman" pitchFamily="18" charset="0"/>
                <a:cs typeface="Times New Roman" pitchFamily="18" charset="0"/>
              </a:rPr>
              <a:t> January 2012</a:t>
            </a:r>
          </a:p>
        </p:txBody>
      </p:sp>
      <p:pic>
        <p:nvPicPr>
          <p:cNvPr id="1028" name="Picture 3" descr="TCIPR_logo2_2009"/>
          <p:cNvPicPr>
            <a:picLocks noChangeAspect="1" noChangeArrowheads="1"/>
          </p:cNvPicPr>
          <p:nvPr/>
        </p:nvPicPr>
        <p:blipFill>
          <a:blip r:embed="rId3" cstate="print"/>
          <a:srcRect/>
          <a:stretch>
            <a:fillRect/>
          </a:stretch>
        </p:blipFill>
        <p:spPr bwMode="auto">
          <a:xfrm>
            <a:off x="0" y="0"/>
            <a:ext cx="4140200" cy="1489075"/>
          </a:xfrm>
          <a:prstGeom prst="rect">
            <a:avLst/>
          </a:prstGeom>
          <a:noFill/>
          <a:ln w="9525">
            <a:noFill/>
            <a:miter lim="800000"/>
            <a:headEnd/>
            <a:tailEnd/>
          </a:ln>
        </p:spPr>
      </p:pic>
      <p:graphicFrame>
        <p:nvGraphicFramePr>
          <p:cNvPr id="1026" name="Object 5"/>
          <p:cNvGraphicFramePr>
            <a:graphicFrameLocks noChangeAspect="1"/>
          </p:cNvGraphicFramePr>
          <p:nvPr/>
        </p:nvGraphicFramePr>
        <p:xfrm>
          <a:off x="5688013" y="0"/>
          <a:ext cx="3455987" cy="1212850"/>
        </p:xfrm>
        <a:graphic>
          <a:graphicData uri="http://schemas.openxmlformats.org/presentationml/2006/ole">
            <p:oleObj spid="_x0000_s1026" r:id="rId4" imgW="3758730" imgH="1320635" progId="">
              <p:embed/>
            </p:oleObj>
          </a:graphicData>
        </a:graphic>
      </p:graphicFrame>
      <p:pic>
        <p:nvPicPr>
          <p:cNvPr id="1029" name="Picture 5" descr="ESRC logo small"/>
          <p:cNvPicPr>
            <a:picLocks noChangeAspect="1" noChangeArrowheads="1"/>
          </p:cNvPicPr>
          <p:nvPr/>
        </p:nvPicPr>
        <p:blipFill>
          <a:blip r:embed="rId5" cstate="print"/>
          <a:srcRect/>
          <a:stretch>
            <a:fillRect/>
          </a:stretch>
        </p:blipFill>
        <p:spPr bwMode="auto">
          <a:xfrm>
            <a:off x="0" y="5510213"/>
            <a:ext cx="1619250" cy="1347787"/>
          </a:xfrm>
          <a:prstGeom prst="rect">
            <a:avLst/>
          </a:prstGeom>
          <a:noFill/>
          <a:ln w="9525">
            <a:noFill/>
            <a:miter lim="800000"/>
            <a:headEnd/>
            <a:tailEnd/>
          </a:ln>
        </p:spPr>
      </p:pic>
      <p:pic>
        <p:nvPicPr>
          <p:cNvPr id="1030" name="Picture 7"/>
          <p:cNvPicPr>
            <a:picLocks noChangeAspect="1" noChangeArrowheads="1"/>
          </p:cNvPicPr>
          <p:nvPr/>
        </p:nvPicPr>
        <p:blipFill>
          <a:blip r:embed="rId6" cstate="print"/>
          <a:srcRect/>
          <a:stretch>
            <a:fillRect/>
          </a:stretch>
        </p:blipFill>
        <p:spPr bwMode="auto">
          <a:xfrm>
            <a:off x="7659688" y="5373688"/>
            <a:ext cx="1484312" cy="148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tax as a percent of income 2007_08"/>
          <p:cNvPicPr>
            <a:picLocks noChangeAspect="1" noChangeArrowheads="1"/>
          </p:cNvPicPr>
          <p:nvPr/>
        </p:nvPicPr>
        <p:blipFill>
          <a:blip r:embed="rId2" cstate="print"/>
          <a:srcRect/>
          <a:stretch>
            <a:fillRect/>
          </a:stretch>
        </p:blipFill>
        <p:spPr bwMode="auto">
          <a:xfrm>
            <a:off x="-304800" y="-28575"/>
            <a:ext cx="9753600" cy="691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41288" y="908050"/>
            <a:ext cx="8861425" cy="5041900"/>
          </a:xfrm>
          <a:prstGeom prst="rect">
            <a:avLst/>
          </a:prstGeom>
          <a:noFill/>
          <a:ln w="9525">
            <a:noFill/>
            <a:miter lim="800000"/>
            <a:headEnd/>
            <a:tailEnd/>
          </a:ln>
        </p:spPr>
      </p:pic>
      <p:sp>
        <p:nvSpPr>
          <p:cNvPr id="39939" name="TextBox 1"/>
          <p:cNvSpPr txBox="1">
            <a:spLocks noChangeArrowheads="1"/>
          </p:cNvSpPr>
          <p:nvPr/>
        </p:nvSpPr>
        <p:spPr bwMode="auto">
          <a:xfrm>
            <a:off x="395288" y="260350"/>
            <a:ext cx="8208962" cy="400050"/>
          </a:xfrm>
          <a:prstGeom prst="rect">
            <a:avLst/>
          </a:prstGeom>
          <a:noFill/>
          <a:ln w="9525">
            <a:noFill/>
            <a:miter lim="800000"/>
            <a:headEnd/>
            <a:tailEnd/>
          </a:ln>
        </p:spPr>
        <p:txBody>
          <a:bodyPr>
            <a:spAutoFit/>
          </a:bodyPr>
          <a:lstStyle/>
          <a:p>
            <a:pPr algn="ctr"/>
            <a:r>
              <a:rPr lang="en-GB" sz="2000" b="1"/>
              <a:t>The Income Share of the Top 1%  in the UK is Very large and Increasing</a:t>
            </a:r>
          </a:p>
        </p:txBody>
      </p:sp>
      <p:sp>
        <p:nvSpPr>
          <p:cNvPr id="39940" name="Rectangle 2"/>
          <p:cNvSpPr>
            <a:spLocks noChangeArrowheads="1"/>
          </p:cNvSpPr>
          <p:nvPr/>
        </p:nvSpPr>
        <p:spPr bwMode="auto">
          <a:xfrm>
            <a:off x="0" y="6502400"/>
            <a:ext cx="6218238" cy="307975"/>
          </a:xfrm>
          <a:prstGeom prst="rect">
            <a:avLst/>
          </a:prstGeom>
          <a:noFill/>
          <a:ln w="9525">
            <a:noFill/>
            <a:miter lim="800000"/>
            <a:headEnd/>
            <a:tailEnd/>
          </a:ln>
        </p:spPr>
        <p:txBody>
          <a:bodyPr>
            <a:spAutoFit/>
          </a:bodyPr>
          <a:lstStyle/>
          <a:p>
            <a:r>
              <a:rPr lang="en-GB" sz="1400"/>
              <a:t>Source: OECD (2011) </a:t>
            </a:r>
            <a:r>
              <a:rPr lang="en-GB" sz="1400" i="1"/>
              <a:t>Divided We Stand: Why Inequality Keeps Rising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cstate="print"/>
          <a:srcRect/>
          <a:stretch>
            <a:fillRect/>
          </a:stretch>
        </p:blipFill>
        <p:spPr bwMode="auto">
          <a:xfrm>
            <a:off x="0" y="-20638"/>
            <a:ext cx="9144000" cy="6894513"/>
          </a:xfrm>
          <a:prstGeom prst="rect">
            <a:avLst/>
          </a:prstGeom>
          <a:noFill/>
          <a:ln w="9525">
            <a:noFill/>
            <a:miter lim="800000"/>
            <a:headEnd/>
            <a:tailEnd/>
          </a:ln>
        </p:spPr>
      </p:pic>
      <p:sp>
        <p:nvSpPr>
          <p:cNvPr id="40963" name="Rectangle 2"/>
          <p:cNvSpPr>
            <a:spLocks noChangeArrowheads="1"/>
          </p:cNvSpPr>
          <p:nvPr/>
        </p:nvSpPr>
        <p:spPr bwMode="auto">
          <a:xfrm>
            <a:off x="0" y="6581775"/>
            <a:ext cx="8712200" cy="276225"/>
          </a:xfrm>
          <a:prstGeom prst="rect">
            <a:avLst/>
          </a:prstGeom>
          <a:noFill/>
          <a:ln w="9525">
            <a:noFill/>
            <a:miter lim="800000"/>
            <a:headEnd/>
            <a:tailEnd/>
          </a:ln>
        </p:spPr>
        <p:txBody>
          <a:bodyPr>
            <a:spAutoFit/>
          </a:bodyPr>
          <a:lstStyle/>
          <a:p>
            <a:pPr>
              <a:spcBef>
                <a:spcPct val="50000"/>
              </a:spcBef>
            </a:pPr>
            <a:r>
              <a:rPr lang="en-GB" sz="1200">
                <a:solidFill>
                  <a:srgbClr val="000000"/>
                </a:solidFill>
              </a:rPr>
              <a:t>Source: Moriguchi &amp; Saez (2005)  </a:t>
            </a:r>
            <a:r>
              <a:rPr lang="en-GB" sz="1200">
                <a:solidFill>
                  <a:srgbClr val="000000"/>
                </a:solidFill>
                <a:hlinkClick r:id="rId3"/>
              </a:rPr>
              <a:t>http://www.esri.go.jp/jp/workshop/050914/050914moriguchi_saez-1.pdf</a:t>
            </a:r>
            <a:r>
              <a:rPr lang="en-GB" sz="1200">
                <a:solidFill>
                  <a:srgbClr val="000000"/>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cstate="print"/>
          <a:srcRect/>
          <a:stretch>
            <a:fillRect/>
          </a:stretch>
        </p:blipFill>
        <p:spPr bwMode="auto">
          <a:xfrm>
            <a:off x="0" y="15875"/>
            <a:ext cx="9144000" cy="6818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539750" y="2276475"/>
            <a:ext cx="8280400" cy="641350"/>
          </a:xfrm>
          <a:prstGeom prst="rect">
            <a:avLst/>
          </a:prstGeom>
          <a:noFill/>
          <a:ln w="9525" algn="ctr">
            <a:noFill/>
            <a:miter lim="800000"/>
            <a:headEnd/>
            <a:tailEnd/>
          </a:ln>
        </p:spPr>
        <p:txBody>
          <a:bodyPr>
            <a:spAutoFit/>
          </a:bodyPr>
          <a:lstStyle/>
          <a:p>
            <a:pPr algn="ctr">
              <a:spcBef>
                <a:spcPct val="50000"/>
              </a:spcBef>
            </a:pPr>
            <a:r>
              <a:rPr lang="en-GB" sz="3600" b="1">
                <a:solidFill>
                  <a:srgbClr val="000000"/>
                </a:solidFill>
                <a:latin typeface="Times New Roman" pitchFamily="18" charset="0"/>
                <a:cs typeface="Times New Roman" pitchFamily="18" charset="0"/>
              </a:rPr>
              <a:t>A Brief History of Anti-Poverty Policy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6"/>
          <p:cNvSpPr txBox="1">
            <a:spLocks noChangeArrowheads="1"/>
          </p:cNvSpPr>
          <p:nvPr/>
        </p:nvSpPr>
        <p:spPr bwMode="auto">
          <a:xfrm>
            <a:off x="539750" y="692150"/>
            <a:ext cx="8353425" cy="457200"/>
          </a:xfrm>
          <a:prstGeom prst="rect">
            <a:avLst/>
          </a:prstGeom>
          <a:noFill/>
          <a:ln w="9525" algn="ctr">
            <a:noFill/>
            <a:miter lim="800000"/>
            <a:headEnd/>
            <a:tailEnd/>
          </a:ln>
        </p:spPr>
        <p:txBody>
          <a:bodyPr>
            <a:spAutoFit/>
          </a:bodyPr>
          <a:lstStyle/>
          <a:p>
            <a:pPr algn="ctr">
              <a:spcBef>
                <a:spcPct val="50000"/>
              </a:spcBef>
            </a:pPr>
            <a:r>
              <a:rPr lang="en-GB" sz="2400" b="1">
                <a:solidFill>
                  <a:srgbClr val="000000"/>
                </a:solidFill>
                <a:latin typeface="Times New Roman" pitchFamily="18" charset="0"/>
                <a:cs typeface="Times New Roman" pitchFamily="18" charset="0"/>
              </a:rPr>
              <a:t>The idea that poverty can be ended is over 200 year old</a:t>
            </a:r>
          </a:p>
        </p:txBody>
      </p:sp>
      <p:sp>
        <p:nvSpPr>
          <p:cNvPr id="44035" name="Text Box 7"/>
          <p:cNvSpPr txBox="1">
            <a:spLocks noChangeArrowheads="1"/>
          </p:cNvSpPr>
          <p:nvPr/>
        </p:nvSpPr>
        <p:spPr bwMode="auto">
          <a:xfrm>
            <a:off x="611188" y="1700213"/>
            <a:ext cx="8353425" cy="3925887"/>
          </a:xfrm>
          <a:prstGeom prst="rect">
            <a:avLst/>
          </a:prstGeom>
          <a:noFill/>
          <a:ln w="9525" algn="ctr">
            <a:noFill/>
            <a:miter lim="800000"/>
            <a:headEnd/>
            <a:tailEnd/>
          </a:ln>
        </p:spPr>
        <p:txBody>
          <a:bodyPr>
            <a:spAutoFit/>
          </a:bodyPr>
          <a:lstStyle/>
          <a:p>
            <a:pPr>
              <a:spcBef>
                <a:spcPct val="50000"/>
              </a:spcBef>
            </a:pPr>
            <a:r>
              <a:rPr lang="en-GB" sz="2400">
                <a:solidFill>
                  <a:srgbClr val="000000"/>
                </a:solidFill>
                <a:latin typeface="Times New Roman" pitchFamily="18" charset="0"/>
                <a:cs typeface="Times New Roman" pitchFamily="18" charset="0"/>
              </a:rPr>
              <a:t>The French enlightenment philosopher Marie Jean Antonine Nicolas de Caritat, Maquis de Condorcet argued in </a:t>
            </a:r>
            <a:r>
              <a:rPr lang="en-GB" sz="2400" i="1">
                <a:solidFill>
                  <a:srgbClr val="000000"/>
                </a:solidFill>
                <a:latin typeface="Times New Roman" pitchFamily="18" charset="0"/>
                <a:cs typeface="Times New Roman" pitchFamily="18" charset="0"/>
              </a:rPr>
              <a:t>Sketch for a Historical Picture of the Progress of the Human Mind</a:t>
            </a:r>
            <a:r>
              <a:rPr lang="en-GB" sz="2400">
                <a:solidFill>
                  <a:srgbClr val="000000"/>
                </a:solidFill>
                <a:latin typeface="Times New Roman" pitchFamily="18" charset="0"/>
                <a:cs typeface="Times New Roman" pitchFamily="18" charset="0"/>
              </a:rPr>
              <a:t> (published posthumously in 1794 by the government of the new French Republic) that poverty was not a result of natural laws or divine will but was caused by ‘</a:t>
            </a:r>
            <a:r>
              <a:rPr lang="en-GB" sz="2400" i="1">
                <a:solidFill>
                  <a:srgbClr val="000000"/>
                </a:solidFill>
                <a:latin typeface="Times New Roman" pitchFamily="18" charset="0"/>
                <a:cs typeface="Times New Roman" pitchFamily="18" charset="0"/>
              </a:rPr>
              <a:t>the present imperfections of the social arts</a:t>
            </a:r>
            <a:r>
              <a:rPr lang="en-GB" sz="2400">
                <a:solidFill>
                  <a:srgbClr val="000000"/>
                </a:solidFill>
                <a:latin typeface="Times New Roman" pitchFamily="18" charset="0"/>
                <a:cs typeface="Times New Roman" pitchFamily="18" charset="0"/>
              </a:rPr>
              <a:t>’ </a:t>
            </a:r>
          </a:p>
          <a:p>
            <a:pPr>
              <a:spcBef>
                <a:spcPct val="50000"/>
              </a:spcBef>
            </a:pPr>
            <a:r>
              <a:rPr lang="en-GB" sz="2400">
                <a:solidFill>
                  <a:srgbClr val="000000"/>
                </a:solidFill>
                <a:latin typeface="Times New Roman" pitchFamily="18" charset="0"/>
                <a:cs typeface="Times New Roman" pitchFamily="18" charset="0"/>
              </a:rPr>
              <a:t>He argued that poverty could be ended by the universal provision of pensions, grants to the young, sickness benefits and state education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450" name="Group 114"/>
          <p:cNvGraphicFramePr>
            <a:graphicFrameLocks noGrp="1"/>
          </p:cNvGraphicFramePr>
          <p:nvPr/>
        </p:nvGraphicFramePr>
        <p:xfrm>
          <a:off x="1819275" y="1250950"/>
          <a:ext cx="5921375" cy="4057650"/>
        </p:xfrm>
        <a:graphic>
          <a:graphicData uri="http://schemas.openxmlformats.org/drawingml/2006/table">
            <a:tbl>
              <a:tblPr/>
              <a:tblGrid>
                <a:gridCol w="1993900"/>
                <a:gridCol w="3927475"/>
              </a:tblGrid>
              <a:tr h="39693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358775" algn="l"/>
                          <a:tab pos="457200" algn="l"/>
                          <a:tab pos="1079500" algn="l"/>
                          <a:tab pos="1800225" algn="l"/>
                          <a:tab pos="2519363" algn="l"/>
                          <a:tab pos="2879725" algn="l"/>
                          <a:tab pos="3240088" algn="l"/>
                          <a:tab pos="3598863" algn="l"/>
                          <a:tab pos="3959225" algn="l"/>
                          <a:tab pos="4319588" algn="l"/>
                          <a:tab pos="4679950" algn="l"/>
                          <a:tab pos="5038725" algn="l"/>
                          <a:tab pos="5400675" algn="l"/>
                          <a:tab pos="5759450" algn="l"/>
                          <a:tab pos="6119813" algn="l"/>
                        </a:tabLst>
                      </a:pPr>
                      <a:r>
                        <a:rPr kumimoji="0" lang="en-GB" sz="2000" b="1" i="0" u="none" strike="noStrike" cap="none" normalizeH="0" baseline="0" smtClean="0">
                          <a:ln>
                            <a:noFill/>
                          </a:ln>
                          <a:solidFill>
                            <a:schemeClr val="tx1"/>
                          </a:solidFill>
                          <a:effectLst/>
                          <a:latin typeface="Arial" pitchFamily="34" charset="0"/>
                          <a:cs typeface="Times New Roman" pitchFamily="18" charset="0"/>
                        </a:rPr>
                        <a:t>Century</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358775" algn="l"/>
                          <a:tab pos="457200" algn="l"/>
                          <a:tab pos="1079500" algn="l"/>
                          <a:tab pos="1800225" algn="l"/>
                          <a:tab pos="2519363" algn="l"/>
                          <a:tab pos="2879725" algn="l"/>
                          <a:tab pos="3240088" algn="l"/>
                          <a:tab pos="3598863" algn="l"/>
                          <a:tab pos="3959225" algn="l"/>
                          <a:tab pos="4319588" algn="l"/>
                          <a:tab pos="4679950" algn="l"/>
                          <a:tab pos="5038725" algn="l"/>
                          <a:tab pos="5400675" algn="l"/>
                          <a:tab pos="5759450" algn="l"/>
                          <a:tab pos="6119813" algn="l"/>
                        </a:tabLst>
                      </a:pPr>
                      <a:r>
                        <a:rPr kumimoji="0" lang="en-GB" sz="2000" b="1" i="0" u="none" strike="noStrike" cap="none" normalizeH="0" baseline="0" smtClean="0">
                          <a:ln>
                            <a:noFill/>
                          </a:ln>
                          <a:solidFill>
                            <a:schemeClr val="tx1"/>
                          </a:solidFill>
                          <a:effectLst/>
                          <a:latin typeface="Arial" pitchFamily="34" charset="0"/>
                          <a:cs typeface="Times New Roman" pitchFamily="18" charset="0"/>
                        </a:rPr>
                        <a:t>Purpose of Anti-poverty Policy</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5182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r>
              <a:tr h="39693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358775" algn="l"/>
                          <a:tab pos="457200" algn="l"/>
                          <a:tab pos="1079500" algn="l"/>
                          <a:tab pos="1800225" algn="l"/>
                          <a:tab pos="2519363" algn="l"/>
                          <a:tab pos="2879725" algn="l"/>
                          <a:tab pos="3240088" algn="l"/>
                          <a:tab pos="3598863" algn="l"/>
                          <a:tab pos="3959225" algn="l"/>
                          <a:tab pos="4319588" algn="l"/>
                          <a:tab pos="4679950" algn="l"/>
                          <a:tab pos="5038725" algn="l"/>
                          <a:tab pos="5400675" algn="l"/>
                          <a:tab pos="5759450" algn="l"/>
                          <a:tab pos="6119813" algn="l"/>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17</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th</a:t>
                      </a:r>
                      <a:r>
                        <a:rPr kumimoji="0" lang="en-GB" sz="2000" b="0" i="0" u="none" strike="noStrike" cap="none" normalizeH="0" baseline="0" smtClean="0">
                          <a:ln>
                            <a:noFill/>
                          </a:ln>
                          <a:solidFill>
                            <a:schemeClr val="tx1"/>
                          </a:solidFill>
                          <a:effectLst/>
                          <a:latin typeface="Arial" pitchFamily="34" charset="0"/>
                          <a:cs typeface="Times New Roman" pitchFamily="18" charset="0"/>
                        </a:rPr>
                        <a:t> &amp; 18</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th</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358775" algn="l"/>
                          <a:tab pos="457200" algn="l"/>
                          <a:tab pos="1079500" algn="l"/>
                          <a:tab pos="1800225" algn="l"/>
                          <a:tab pos="2519363" algn="l"/>
                          <a:tab pos="2879725" algn="l"/>
                          <a:tab pos="3240088" algn="l"/>
                          <a:tab pos="3598863" algn="l"/>
                          <a:tab pos="3959225" algn="l"/>
                          <a:tab pos="4319588" algn="l"/>
                          <a:tab pos="4679950" algn="l"/>
                          <a:tab pos="5038725" algn="l"/>
                          <a:tab pos="5400675" algn="l"/>
                          <a:tab pos="5759450" algn="l"/>
                          <a:tab pos="6119813" algn="l"/>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Relief of Indigence</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r>
              <a:tr h="5182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r>
              <a:tr h="39693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358775" algn="l"/>
                          <a:tab pos="457200" algn="l"/>
                          <a:tab pos="1079500" algn="l"/>
                          <a:tab pos="1800225" algn="l"/>
                          <a:tab pos="2519363" algn="l"/>
                          <a:tab pos="2879725" algn="l"/>
                          <a:tab pos="3240088" algn="l"/>
                          <a:tab pos="3598863" algn="l"/>
                          <a:tab pos="3959225" algn="l"/>
                          <a:tab pos="4319588" algn="l"/>
                          <a:tab pos="4679950" algn="l"/>
                          <a:tab pos="5038725" algn="l"/>
                          <a:tab pos="5400675" algn="l"/>
                          <a:tab pos="5759450" algn="l"/>
                          <a:tab pos="6119813" algn="l"/>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19</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th</a:t>
                      </a:r>
                      <a:r>
                        <a:rPr kumimoji="0" lang="en-GB" sz="2000" b="0" i="0" u="none" strike="noStrike" cap="none" normalizeH="0" baseline="0" smtClean="0">
                          <a:ln>
                            <a:noFill/>
                          </a:ln>
                          <a:solidFill>
                            <a:schemeClr val="tx1"/>
                          </a:solidFill>
                          <a:effectLst/>
                          <a:latin typeface="Arial" pitchFamily="34" charset="0"/>
                          <a:cs typeface="Times New Roman" pitchFamily="18" charset="0"/>
                        </a:rPr>
                        <a:t> &amp; early 20</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th</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358775" algn="l"/>
                          <a:tab pos="457200" algn="l"/>
                          <a:tab pos="1079500" algn="l"/>
                          <a:tab pos="1800225" algn="l"/>
                          <a:tab pos="2519363" algn="l"/>
                          <a:tab pos="2879725" algn="l"/>
                          <a:tab pos="3240088" algn="l"/>
                          <a:tab pos="3598863" algn="l"/>
                          <a:tab pos="3959225" algn="l"/>
                          <a:tab pos="4319588" algn="l"/>
                          <a:tab pos="4679950" algn="l"/>
                          <a:tab pos="5038725" algn="l"/>
                          <a:tab pos="5400675" algn="l"/>
                          <a:tab pos="5759450" algn="l"/>
                          <a:tab pos="6119813" algn="l"/>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Relief of Destitution</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r>
              <a:tr h="5182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r>
              <a:tr h="39693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358775" algn="l"/>
                          <a:tab pos="457200" algn="l"/>
                          <a:tab pos="1079500" algn="l"/>
                          <a:tab pos="1800225" algn="l"/>
                          <a:tab pos="2519363" algn="l"/>
                          <a:tab pos="2879725" algn="l"/>
                          <a:tab pos="3240088" algn="l"/>
                          <a:tab pos="3598863" algn="l"/>
                          <a:tab pos="3959225" algn="l"/>
                          <a:tab pos="4319588" algn="l"/>
                          <a:tab pos="4679950" algn="l"/>
                          <a:tab pos="5038725" algn="l"/>
                          <a:tab pos="5400675" algn="l"/>
                          <a:tab pos="5759450" algn="l"/>
                          <a:tab pos="6119813" algn="l"/>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20</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th</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358775" algn="l"/>
                          <a:tab pos="457200" algn="l"/>
                          <a:tab pos="1079500" algn="l"/>
                          <a:tab pos="1800225" algn="l"/>
                          <a:tab pos="2519363" algn="l"/>
                          <a:tab pos="2879725" algn="l"/>
                          <a:tab pos="3240088" algn="l"/>
                          <a:tab pos="3598863" algn="l"/>
                          <a:tab pos="3959225" algn="l"/>
                          <a:tab pos="4319588" algn="l"/>
                          <a:tab pos="4679950" algn="l"/>
                          <a:tab pos="5038725" algn="l"/>
                          <a:tab pos="5400675" algn="l"/>
                          <a:tab pos="5759450" algn="l"/>
                          <a:tab pos="6119813" algn="l"/>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Alleviation of Poverty</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r>
              <a:tr h="5182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9525" cap="flat" cmpd="sng" algn="ctr">
                      <a:solidFill>
                        <a:srgbClr val="000000"/>
                      </a:solidFill>
                      <a:prstDash val="solid"/>
                      <a:round/>
                      <a:headEnd type="none" w="med" len="med"/>
                      <a:tailEnd type="triangle" w="med" len="med"/>
                    </a:lnB>
                    <a:lnTlToBr>
                      <a:noFill/>
                    </a:lnTlToBr>
                    <a:lnBlToTr>
                      <a:noFill/>
                    </a:lnBlToTr>
                    <a:noFill/>
                  </a:tcPr>
                </a:tc>
              </a:tr>
              <a:tr h="39693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358775" algn="l"/>
                          <a:tab pos="457200" algn="l"/>
                          <a:tab pos="1079500" algn="l"/>
                          <a:tab pos="1800225" algn="l"/>
                          <a:tab pos="2519363" algn="l"/>
                          <a:tab pos="2879725" algn="l"/>
                          <a:tab pos="3240088" algn="l"/>
                          <a:tab pos="3598863" algn="l"/>
                          <a:tab pos="3959225" algn="l"/>
                          <a:tab pos="4319588" algn="l"/>
                          <a:tab pos="4679950" algn="l"/>
                          <a:tab pos="5038725" algn="l"/>
                          <a:tab pos="5400675" algn="l"/>
                          <a:tab pos="5759450" algn="l"/>
                          <a:tab pos="6119813" algn="l"/>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21</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st</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triangle" w="med" len="med"/>
                    </a:lnR>
                    <a:lnT w="9525" cap="flat" cmpd="sng" algn="ctr">
                      <a:solidFill>
                        <a:srgbClr val="000000"/>
                      </a:solidFill>
                      <a:prstDash val="solid"/>
                      <a:round/>
                      <a:headEnd type="none" w="med" len="med"/>
                      <a:tailEnd type="triangl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358775" algn="l"/>
                          <a:tab pos="457200" algn="l"/>
                          <a:tab pos="1079500" algn="l"/>
                          <a:tab pos="1800225" algn="l"/>
                          <a:tab pos="2519363" algn="l"/>
                          <a:tab pos="2879725" algn="l"/>
                          <a:tab pos="3240088" algn="l"/>
                          <a:tab pos="3598863" algn="l"/>
                          <a:tab pos="3959225" algn="l"/>
                          <a:tab pos="4319588" algn="l"/>
                          <a:tab pos="4679950" algn="l"/>
                          <a:tab pos="5038725" algn="l"/>
                          <a:tab pos="5400675" algn="l"/>
                          <a:tab pos="5759450" algn="l"/>
                          <a:tab pos="6119813" algn="l"/>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Eradication of Poverty</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9525" cap="flat" cmpd="sng" algn="ctr">
                      <a:solidFill>
                        <a:srgbClr val="000000"/>
                      </a:solidFill>
                      <a:prstDash val="solid"/>
                      <a:round/>
                      <a:headEnd type="none" w="med" len="med"/>
                      <a:tailEnd type="triangl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triangl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45090" name="Text Box 115"/>
          <p:cNvSpPr txBox="1">
            <a:spLocks noChangeArrowheads="1"/>
          </p:cNvSpPr>
          <p:nvPr/>
        </p:nvSpPr>
        <p:spPr bwMode="auto">
          <a:xfrm>
            <a:off x="395288" y="404813"/>
            <a:ext cx="8280400" cy="457200"/>
          </a:xfrm>
          <a:prstGeom prst="rect">
            <a:avLst/>
          </a:prstGeom>
          <a:noFill/>
          <a:ln w="9525" algn="ctr">
            <a:noFill/>
            <a:miter lim="800000"/>
            <a:headEnd/>
            <a:tailEnd/>
          </a:ln>
        </p:spPr>
        <p:txBody>
          <a:bodyPr>
            <a:spAutoFit/>
          </a:bodyPr>
          <a:lstStyle/>
          <a:p>
            <a:pPr algn="ctr">
              <a:spcBef>
                <a:spcPct val="50000"/>
              </a:spcBef>
            </a:pPr>
            <a:r>
              <a:rPr lang="en-GB" sz="2400">
                <a:solidFill>
                  <a:srgbClr val="000000"/>
                </a:solidFill>
                <a:latin typeface="Times New Roman" pitchFamily="18" charset="0"/>
                <a:cs typeface="Times New Roman" pitchFamily="18" charset="0"/>
              </a:rPr>
              <a:t>Historic changes in the primary purpose of anti-poverty policy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684213" y="333375"/>
            <a:ext cx="7991475" cy="5614988"/>
          </a:xfrm>
          <a:prstGeom prst="rect">
            <a:avLst/>
          </a:prstGeom>
          <a:noFill/>
          <a:ln w="9525" algn="ctr">
            <a:noFill/>
            <a:miter lim="800000"/>
            <a:headEnd/>
            <a:tailEnd/>
          </a:ln>
        </p:spPr>
        <p:txBody>
          <a:bodyPr>
            <a:spAutoFit/>
          </a:bodyPr>
          <a:lstStyle/>
          <a:p>
            <a:pPr algn="ctr"/>
            <a:r>
              <a:rPr lang="en-GB" sz="2800" b="1">
                <a:solidFill>
                  <a:srgbClr val="000000"/>
                </a:solidFill>
                <a:latin typeface="Times New Roman" pitchFamily="18" charset="0"/>
                <a:cs typeface="Times New Roman" pitchFamily="18" charset="0"/>
              </a:rPr>
              <a:t>UK Policy Context</a:t>
            </a:r>
          </a:p>
          <a:p>
            <a:pPr algn="ctr"/>
            <a:endParaRPr lang="en-GB" sz="2800" b="1">
              <a:solidFill>
                <a:srgbClr val="000000"/>
              </a:solidFill>
              <a:latin typeface="Times New Roman" pitchFamily="18" charset="0"/>
              <a:cs typeface="Times New Roman" pitchFamily="18" charset="0"/>
            </a:endParaRPr>
          </a:p>
          <a:p>
            <a:r>
              <a:rPr lang="en-GB" b="1">
                <a:solidFill>
                  <a:srgbClr val="000000"/>
                </a:solidFill>
                <a:latin typeface="Times New Roman" pitchFamily="18" charset="0"/>
                <a:cs typeface="Times New Roman" pitchFamily="18" charset="0"/>
              </a:rPr>
              <a:t>17th &amp; 18th</a:t>
            </a:r>
            <a:r>
              <a:rPr lang="en-GB">
                <a:solidFill>
                  <a:srgbClr val="000000"/>
                </a:solidFill>
                <a:latin typeface="Times New Roman" pitchFamily="18" charset="0"/>
                <a:cs typeface="Times New Roman" pitchFamily="18" charset="0"/>
              </a:rPr>
              <a:t> </a:t>
            </a:r>
            <a:r>
              <a:rPr lang="en-GB" b="1">
                <a:solidFill>
                  <a:srgbClr val="000000"/>
                </a:solidFill>
                <a:latin typeface="Times New Roman" pitchFamily="18" charset="0"/>
                <a:cs typeface="Times New Roman" pitchFamily="18" charset="0"/>
              </a:rPr>
              <a:t>Century</a:t>
            </a:r>
            <a:r>
              <a:rPr lang="en-GB">
                <a:solidFill>
                  <a:srgbClr val="000000"/>
                </a:solidFill>
                <a:latin typeface="Times New Roman" pitchFamily="18" charset="0"/>
                <a:cs typeface="Times New Roman" pitchFamily="18" charset="0"/>
              </a:rPr>
              <a:t>: Poverty was perceived as a regrettable but necessary evil that was required to make the ‘lower classes’ work.  Young (1771) argued that “</a:t>
            </a:r>
            <a:r>
              <a:rPr lang="en-GB" i="1">
                <a:solidFill>
                  <a:srgbClr val="000000"/>
                </a:solidFill>
                <a:latin typeface="Times New Roman" pitchFamily="18" charset="0"/>
                <a:cs typeface="Times New Roman" pitchFamily="18" charset="0"/>
              </a:rPr>
              <a:t>Everyone but an idiot knows that the lower classes must be kept poor or they will never be industrious</a:t>
            </a:r>
            <a:r>
              <a:rPr lang="en-GB">
                <a:solidFill>
                  <a:srgbClr val="000000"/>
                </a:solidFill>
                <a:latin typeface="Times New Roman" pitchFamily="18" charset="0"/>
                <a:cs typeface="Times New Roman" pitchFamily="18" charset="0"/>
              </a:rPr>
              <a:t>”.  It was widely believed that without the fear of poverty people would not work and there would be no prosperity or civilisation.</a:t>
            </a:r>
          </a:p>
          <a:p>
            <a:endParaRPr lang="en-GB" b="1">
              <a:solidFill>
                <a:srgbClr val="000000"/>
              </a:solidFill>
              <a:latin typeface="Times New Roman" pitchFamily="18" charset="0"/>
              <a:cs typeface="Times New Roman" pitchFamily="18" charset="0"/>
            </a:endParaRPr>
          </a:p>
          <a:p>
            <a:r>
              <a:rPr lang="en-GB" b="1">
                <a:solidFill>
                  <a:srgbClr val="000000"/>
                </a:solidFill>
                <a:latin typeface="Times New Roman" pitchFamily="18" charset="0"/>
                <a:cs typeface="Times New Roman" pitchFamily="18" charset="0"/>
              </a:rPr>
              <a:t>19th Century</a:t>
            </a:r>
            <a:r>
              <a:rPr lang="en-GB">
                <a:solidFill>
                  <a:srgbClr val="000000"/>
                </a:solidFill>
                <a:latin typeface="Times New Roman" pitchFamily="18" charset="0"/>
                <a:cs typeface="Times New Roman" pitchFamily="18" charset="0"/>
              </a:rPr>
              <a:t>: The able-bodied pauper and his family were denied their liberty, civil rights and basic human dignity order to compel behavioural change.  Poverty was perceived to purely result from ‘fraud, indolence and improvidence’ and not from any structural factors such as the unavailability of work.</a:t>
            </a:r>
          </a:p>
          <a:p>
            <a:endParaRPr lang="en-GB" b="1">
              <a:solidFill>
                <a:srgbClr val="000000"/>
              </a:solidFill>
              <a:latin typeface="Times New Roman" pitchFamily="18" charset="0"/>
              <a:cs typeface="Times New Roman" pitchFamily="18" charset="0"/>
            </a:endParaRPr>
          </a:p>
          <a:p>
            <a:r>
              <a:rPr lang="en-GB" b="1">
                <a:solidFill>
                  <a:srgbClr val="000000"/>
                </a:solidFill>
                <a:latin typeface="Times New Roman" pitchFamily="18" charset="0"/>
                <a:cs typeface="Times New Roman" pitchFamily="18" charset="0"/>
              </a:rPr>
              <a:t>20th Century</a:t>
            </a:r>
            <a:r>
              <a:rPr lang="en-GB">
                <a:solidFill>
                  <a:srgbClr val="000000"/>
                </a:solidFill>
                <a:latin typeface="Times New Roman" pitchFamily="18" charset="0"/>
                <a:cs typeface="Times New Roman" pitchFamily="18" charset="0"/>
              </a:rPr>
              <a:t>: Welfare State - Poverty mainly seen to be caused by structural factors e.g. unemployment, sickness, etc.  Benefits and services to provide safety nets in the short term to alleviate poverty. Full employment for long term economic well-being.</a:t>
            </a:r>
          </a:p>
          <a:p>
            <a:endParaRPr lang="en-GB" b="1">
              <a:solidFill>
                <a:srgbClr val="000000"/>
              </a:solidFill>
              <a:latin typeface="Times New Roman" pitchFamily="18" charset="0"/>
              <a:cs typeface="Times New Roman" pitchFamily="18" charset="0"/>
            </a:endParaRPr>
          </a:p>
          <a:p>
            <a:r>
              <a:rPr lang="en-GB" b="1">
                <a:solidFill>
                  <a:srgbClr val="000000"/>
                </a:solidFill>
                <a:latin typeface="Times New Roman" pitchFamily="18" charset="0"/>
                <a:cs typeface="Times New Roman" pitchFamily="18" charset="0"/>
              </a:rPr>
              <a:t>21st Century</a:t>
            </a:r>
            <a:r>
              <a:rPr lang="en-GB">
                <a:solidFill>
                  <a:srgbClr val="000000"/>
                </a:solidFill>
                <a:latin typeface="Times New Roman" pitchFamily="18" charset="0"/>
                <a:cs typeface="Times New Roman" pitchFamily="18" charset="0"/>
              </a:rPr>
              <a:t>: The concept of freedom from poverty and hunger as a human basic right.  Sufficient resources to participate fully as a citizen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468313" y="2276475"/>
            <a:ext cx="8135937" cy="585788"/>
          </a:xfrm>
          <a:prstGeom prst="rect">
            <a:avLst/>
          </a:prstGeom>
          <a:noFill/>
          <a:ln w="9525">
            <a:noFill/>
            <a:miter lim="800000"/>
            <a:headEnd/>
            <a:tailEnd/>
          </a:ln>
        </p:spPr>
        <p:txBody>
          <a:bodyPr>
            <a:spAutoFit/>
          </a:bodyPr>
          <a:lstStyle/>
          <a:p>
            <a:pPr algn="ctr"/>
            <a:r>
              <a:rPr lang="en-GB" sz="3200" b="1"/>
              <a:t>The  Present Day Context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5580063" y="836613"/>
            <a:ext cx="3024187" cy="2965450"/>
          </a:xfrm>
          <a:prstGeom prst="rect">
            <a:avLst/>
          </a:prstGeom>
          <a:noFill/>
          <a:ln w="9525">
            <a:noFill/>
            <a:miter lim="800000"/>
            <a:headEnd/>
            <a:tailEnd/>
          </a:ln>
        </p:spPr>
      </p:pic>
      <p:sp>
        <p:nvSpPr>
          <p:cNvPr id="48131" name="TextBox 4"/>
          <p:cNvSpPr txBox="1">
            <a:spLocks noChangeArrowheads="1"/>
          </p:cNvSpPr>
          <p:nvPr/>
        </p:nvSpPr>
        <p:spPr bwMode="auto">
          <a:xfrm>
            <a:off x="1692275" y="260350"/>
            <a:ext cx="5975350" cy="461963"/>
          </a:xfrm>
          <a:prstGeom prst="rect">
            <a:avLst/>
          </a:prstGeom>
          <a:noFill/>
          <a:ln w="9525">
            <a:noFill/>
            <a:miter lim="800000"/>
            <a:headEnd/>
            <a:tailEnd/>
          </a:ln>
        </p:spPr>
        <p:txBody>
          <a:bodyPr>
            <a:spAutoFit/>
          </a:bodyPr>
          <a:lstStyle/>
          <a:p>
            <a:pPr algn="ctr"/>
            <a:r>
              <a:rPr lang="en-GB" sz="2400" b="1">
                <a:latin typeface="Calibri" pitchFamily="34" charset="0"/>
              </a:rPr>
              <a:t>England Civil Unrest (‘riots’) 2011</a:t>
            </a:r>
          </a:p>
        </p:txBody>
      </p:sp>
      <p:pic>
        <p:nvPicPr>
          <p:cNvPr id="48132" name="Picture 2"/>
          <p:cNvPicPr>
            <a:picLocks noChangeAspect="1" noChangeArrowheads="1"/>
          </p:cNvPicPr>
          <p:nvPr/>
        </p:nvPicPr>
        <p:blipFill>
          <a:blip r:embed="rId3" cstate="print"/>
          <a:srcRect/>
          <a:stretch>
            <a:fillRect/>
          </a:stretch>
        </p:blipFill>
        <p:spPr bwMode="auto">
          <a:xfrm>
            <a:off x="323850" y="981075"/>
            <a:ext cx="4392613" cy="2924175"/>
          </a:xfrm>
          <a:prstGeom prst="rect">
            <a:avLst/>
          </a:prstGeom>
          <a:noFill/>
          <a:ln w="9525">
            <a:noFill/>
            <a:miter lim="800000"/>
            <a:headEnd/>
            <a:tailEnd/>
          </a:ln>
        </p:spPr>
      </p:pic>
      <p:pic>
        <p:nvPicPr>
          <p:cNvPr id="48133" name="Picture 2"/>
          <p:cNvPicPr>
            <a:picLocks noChangeAspect="1" noChangeArrowheads="1"/>
          </p:cNvPicPr>
          <p:nvPr/>
        </p:nvPicPr>
        <p:blipFill>
          <a:blip r:embed="rId4" cstate="print"/>
          <a:srcRect/>
          <a:stretch>
            <a:fillRect/>
          </a:stretch>
        </p:blipFill>
        <p:spPr bwMode="auto">
          <a:xfrm>
            <a:off x="323850" y="4149725"/>
            <a:ext cx="3916363" cy="2486025"/>
          </a:xfrm>
          <a:prstGeom prst="rect">
            <a:avLst/>
          </a:prstGeom>
          <a:noFill/>
          <a:ln w="9525">
            <a:noFill/>
            <a:miter lim="800000"/>
            <a:headEnd/>
            <a:tailEnd/>
          </a:ln>
        </p:spPr>
      </p:pic>
      <p:pic>
        <p:nvPicPr>
          <p:cNvPr id="48134" name="Picture 2"/>
          <p:cNvPicPr>
            <a:picLocks noChangeAspect="1" noChangeArrowheads="1"/>
          </p:cNvPicPr>
          <p:nvPr/>
        </p:nvPicPr>
        <p:blipFill>
          <a:blip r:embed="rId5" cstate="print"/>
          <a:srcRect/>
          <a:stretch>
            <a:fillRect/>
          </a:stretch>
        </p:blipFill>
        <p:spPr bwMode="auto">
          <a:xfrm>
            <a:off x="4364038" y="4146550"/>
            <a:ext cx="4779962" cy="24511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39750" y="1557338"/>
            <a:ext cx="8135938" cy="3844925"/>
          </a:xfrm>
          <a:prstGeom prst="rect">
            <a:avLst/>
          </a:prstGeom>
          <a:noFill/>
          <a:ln w="9525">
            <a:noFill/>
            <a:miter lim="800000"/>
            <a:headEnd/>
            <a:tailEnd/>
          </a:ln>
        </p:spPr>
        <p:txBody>
          <a:bodyPr>
            <a:spAutoFit/>
          </a:bodyPr>
          <a:lstStyle/>
          <a:p>
            <a:pPr>
              <a:spcBef>
                <a:spcPct val="50000"/>
              </a:spcBef>
            </a:pPr>
            <a:r>
              <a:rPr lang="en-GB"/>
              <a:t>“</a:t>
            </a:r>
            <a:r>
              <a:rPr lang="en-GB" sz="2400" i="1"/>
              <a:t>In Wealth, many friends, in poverty not even relatives</a:t>
            </a:r>
            <a:r>
              <a:rPr lang="en-GB"/>
              <a:t>”</a:t>
            </a:r>
          </a:p>
          <a:p>
            <a:pPr>
              <a:spcBef>
                <a:spcPct val="50000"/>
              </a:spcBef>
            </a:pPr>
            <a:r>
              <a:rPr lang="en-GB"/>
              <a:t>- Japanese Proverb</a:t>
            </a:r>
          </a:p>
          <a:p>
            <a:pPr>
              <a:spcBef>
                <a:spcPct val="50000"/>
              </a:spcBef>
              <a:buFontTx/>
              <a:buChar char="-"/>
            </a:pPr>
            <a:endParaRPr lang="en-GB"/>
          </a:p>
          <a:p>
            <a:pPr>
              <a:spcBef>
                <a:spcPct val="50000"/>
              </a:spcBef>
            </a:pPr>
            <a:r>
              <a:rPr lang="en-GB" altLang="zh-CN" sz="2400"/>
              <a:t>“</a:t>
            </a:r>
            <a:r>
              <a:rPr lang="en-GB" altLang="zh-CN" sz="2400" i="1"/>
              <a:t>Poverty is the worst form of violence!”</a:t>
            </a:r>
            <a:r>
              <a:rPr lang="en-GB" altLang="zh-CN" sz="2400"/>
              <a:t/>
            </a:r>
            <a:br>
              <a:rPr lang="en-GB" altLang="zh-CN" sz="2400"/>
            </a:br>
            <a:r>
              <a:rPr lang="en-GB" altLang="zh-CN"/>
              <a:t>- Mahatma Gandhi - Indian Philosopher &amp; Freedom Fighter</a:t>
            </a:r>
          </a:p>
          <a:p>
            <a:pPr>
              <a:spcBef>
                <a:spcPct val="50000"/>
              </a:spcBef>
            </a:pPr>
            <a:endParaRPr lang="en-GB"/>
          </a:p>
          <a:p>
            <a:pPr>
              <a:spcBef>
                <a:spcPct val="50000"/>
              </a:spcBef>
            </a:pPr>
            <a:endParaRPr lang="en-GB"/>
          </a:p>
          <a:p>
            <a:r>
              <a:rPr lang="en-GB" altLang="zh-CN" sz="2400"/>
              <a:t>“</a:t>
            </a:r>
            <a:r>
              <a:rPr lang="en-GB" altLang="zh-CN" sz="2400" i="1"/>
              <a:t>The greatest evils and the worst of crimes is poverty</a:t>
            </a:r>
            <a:r>
              <a:rPr lang="en-GB" altLang="zh-CN" sz="2400"/>
              <a:t>”</a:t>
            </a:r>
          </a:p>
          <a:p>
            <a:r>
              <a:rPr lang="en-GB" altLang="zh-CN"/>
              <a:t> George Bernard Shaw - Irish Playwright &amp; Novelist</a:t>
            </a:r>
          </a:p>
          <a:p>
            <a:endParaRPr lang="en-GB"/>
          </a:p>
        </p:txBody>
      </p:sp>
      <p:sp>
        <p:nvSpPr>
          <p:cNvPr id="30723" name="Text Box 3"/>
          <p:cNvSpPr txBox="1">
            <a:spLocks noChangeArrowheads="1"/>
          </p:cNvSpPr>
          <p:nvPr/>
        </p:nvSpPr>
        <p:spPr bwMode="auto">
          <a:xfrm>
            <a:off x="611188" y="404813"/>
            <a:ext cx="8064500" cy="457200"/>
          </a:xfrm>
          <a:prstGeom prst="rect">
            <a:avLst/>
          </a:prstGeom>
          <a:noFill/>
          <a:ln w="9525">
            <a:noFill/>
            <a:miter lim="800000"/>
            <a:headEnd/>
            <a:tailEnd/>
          </a:ln>
        </p:spPr>
        <p:txBody>
          <a:bodyPr>
            <a:spAutoFit/>
          </a:bodyPr>
          <a:lstStyle/>
          <a:p>
            <a:pPr algn="ctr">
              <a:spcBef>
                <a:spcPct val="50000"/>
              </a:spcBef>
            </a:pPr>
            <a:r>
              <a:rPr lang="en-GB" sz="2400" b="1"/>
              <a:t>All cultures have a concept of Poverty &amp; Exclusion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0" y="3933825"/>
            <a:ext cx="3924300" cy="2476500"/>
          </a:xfrm>
          <a:prstGeom prst="rect">
            <a:avLst/>
          </a:prstGeom>
          <a:noFill/>
          <a:ln w="9525">
            <a:noFill/>
            <a:miter lim="800000"/>
            <a:headEnd/>
            <a:tailEnd/>
          </a:ln>
        </p:spPr>
      </p:pic>
      <p:pic>
        <p:nvPicPr>
          <p:cNvPr id="49155" name="Picture 2"/>
          <p:cNvPicPr>
            <a:picLocks noChangeAspect="1" noChangeArrowheads="1"/>
          </p:cNvPicPr>
          <p:nvPr/>
        </p:nvPicPr>
        <p:blipFill>
          <a:blip r:embed="rId3" cstate="print"/>
          <a:srcRect/>
          <a:stretch>
            <a:fillRect/>
          </a:stretch>
        </p:blipFill>
        <p:spPr bwMode="auto">
          <a:xfrm>
            <a:off x="5076825" y="3716338"/>
            <a:ext cx="4067175" cy="2703512"/>
          </a:xfrm>
          <a:prstGeom prst="rect">
            <a:avLst/>
          </a:prstGeom>
          <a:noFill/>
          <a:ln w="9525">
            <a:noFill/>
            <a:miter lim="800000"/>
            <a:headEnd/>
            <a:tailEnd/>
          </a:ln>
        </p:spPr>
      </p:pic>
      <p:pic>
        <p:nvPicPr>
          <p:cNvPr id="49156" name="Picture 2"/>
          <p:cNvPicPr>
            <a:picLocks noChangeAspect="1" noChangeArrowheads="1"/>
          </p:cNvPicPr>
          <p:nvPr/>
        </p:nvPicPr>
        <p:blipFill>
          <a:blip r:embed="rId4" cstate="print"/>
          <a:srcRect/>
          <a:stretch>
            <a:fillRect/>
          </a:stretch>
        </p:blipFill>
        <p:spPr bwMode="auto">
          <a:xfrm>
            <a:off x="0" y="692150"/>
            <a:ext cx="4394200" cy="2905125"/>
          </a:xfrm>
          <a:prstGeom prst="rect">
            <a:avLst/>
          </a:prstGeom>
          <a:noFill/>
          <a:ln w="9525">
            <a:noFill/>
            <a:miter lim="800000"/>
            <a:headEnd/>
            <a:tailEnd/>
          </a:ln>
        </p:spPr>
      </p:pic>
      <p:pic>
        <p:nvPicPr>
          <p:cNvPr id="49157" name="Picture 2"/>
          <p:cNvPicPr>
            <a:picLocks noChangeAspect="1" noChangeArrowheads="1"/>
          </p:cNvPicPr>
          <p:nvPr/>
        </p:nvPicPr>
        <p:blipFill>
          <a:blip r:embed="rId5" cstate="print"/>
          <a:srcRect/>
          <a:stretch>
            <a:fillRect/>
          </a:stretch>
        </p:blipFill>
        <p:spPr bwMode="auto">
          <a:xfrm>
            <a:off x="5076825" y="768350"/>
            <a:ext cx="3708400" cy="2516188"/>
          </a:xfrm>
          <a:prstGeom prst="rect">
            <a:avLst/>
          </a:prstGeom>
          <a:noFill/>
          <a:ln w="9525">
            <a:noFill/>
            <a:miter lim="800000"/>
            <a:headEnd/>
            <a:tailEnd/>
          </a:ln>
        </p:spPr>
      </p:pic>
      <p:sp>
        <p:nvSpPr>
          <p:cNvPr id="49158" name="TextBox 6"/>
          <p:cNvSpPr txBox="1">
            <a:spLocks noChangeArrowheads="1"/>
          </p:cNvSpPr>
          <p:nvPr/>
        </p:nvSpPr>
        <p:spPr bwMode="auto">
          <a:xfrm>
            <a:off x="250825" y="188913"/>
            <a:ext cx="8713788" cy="461962"/>
          </a:xfrm>
          <a:prstGeom prst="rect">
            <a:avLst/>
          </a:prstGeom>
          <a:noFill/>
          <a:ln w="9525">
            <a:noFill/>
            <a:miter lim="800000"/>
            <a:headEnd/>
            <a:tailEnd/>
          </a:ln>
        </p:spPr>
        <p:txBody>
          <a:bodyPr>
            <a:spAutoFit/>
          </a:bodyPr>
          <a:lstStyle/>
          <a:p>
            <a:pPr algn="ctr"/>
            <a:r>
              <a:rPr lang="en-GB" sz="2400" b="1">
                <a:latin typeface="Calibri" pitchFamily="34" charset="0"/>
              </a:rPr>
              <a:t>Europe &amp; Middle East Civil Unrest, 2011</a:t>
            </a:r>
          </a:p>
        </p:txBody>
      </p:sp>
      <p:sp>
        <p:nvSpPr>
          <p:cNvPr id="49159" name="TextBox 7"/>
          <p:cNvSpPr txBox="1">
            <a:spLocks noChangeArrowheads="1"/>
          </p:cNvSpPr>
          <p:nvPr/>
        </p:nvSpPr>
        <p:spPr bwMode="auto">
          <a:xfrm>
            <a:off x="468313" y="3573463"/>
            <a:ext cx="3671887" cy="368300"/>
          </a:xfrm>
          <a:prstGeom prst="rect">
            <a:avLst/>
          </a:prstGeom>
          <a:noFill/>
          <a:ln w="9525">
            <a:noFill/>
            <a:miter lim="800000"/>
            <a:headEnd/>
            <a:tailEnd/>
          </a:ln>
        </p:spPr>
        <p:txBody>
          <a:bodyPr>
            <a:spAutoFit/>
          </a:bodyPr>
          <a:lstStyle/>
          <a:p>
            <a:pPr algn="ctr"/>
            <a:r>
              <a:rPr lang="en-GB">
                <a:latin typeface="Calibri" pitchFamily="34" charset="0"/>
              </a:rPr>
              <a:t>Egypt</a:t>
            </a:r>
          </a:p>
        </p:txBody>
      </p:sp>
      <p:sp>
        <p:nvSpPr>
          <p:cNvPr id="49160" name="TextBox 8"/>
          <p:cNvSpPr txBox="1">
            <a:spLocks noChangeArrowheads="1"/>
          </p:cNvSpPr>
          <p:nvPr/>
        </p:nvSpPr>
        <p:spPr bwMode="auto">
          <a:xfrm>
            <a:off x="250825" y="6488113"/>
            <a:ext cx="3673475" cy="369887"/>
          </a:xfrm>
          <a:prstGeom prst="rect">
            <a:avLst/>
          </a:prstGeom>
          <a:noFill/>
          <a:ln w="9525">
            <a:noFill/>
            <a:miter lim="800000"/>
            <a:headEnd/>
            <a:tailEnd/>
          </a:ln>
        </p:spPr>
        <p:txBody>
          <a:bodyPr>
            <a:spAutoFit/>
          </a:bodyPr>
          <a:lstStyle/>
          <a:p>
            <a:pPr algn="ctr"/>
            <a:r>
              <a:rPr lang="en-GB">
                <a:latin typeface="Calibri" pitchFamily="34" charset="0"/>
              </a:rPr>
              <a:t>Greece</a:t>
            </a:r>
          </a:p>
        </p:txBody>
      </p:sp>
      <p:sp>
        <p:nvSpPr>
          <p:cNvPr id="49161" name="TextBox 9"/>
          <p:cNvSpPr txBox="1">
            <a:spLocks noChangeArrowheads="1"/>
          </p:cNvSpPr>
          <p:nvPr/>
        </p:nvSpPr>
        <p:spPr bwMode="auto">
          <a:xfrm>
            <a:off x="5435600" y="3357563"/>
            <a:ext cx="3240088" cy="368300"/>
          </a:xfrm>
          <a:prstGeom prst="rect">
            <a:avLst/>
          </a:prstGeom>
          <a:noFill/>
          <a:ln w="9525">
            <a:noFill/>
            <a:miter lim="800000"/>
            <a:headEnd/>
            <a:tailEnd/>
          </a:ln>
        </p:spPr>
        <p:txBody>
          <a:bodyPr>
            <a:spAutoFit/>
          </a:bodyPr>
          <a:lstStyle/>
          <a:p>
            <a:pPr algn="ctr"/>
            <a:r>
              <a:rPr lang="en-GB">
                <a:latin typeface="Calibri" pitchFamily="34" charset="0"/>
              </a:rPr>
              <a:t>Bahrain</a:t>
            </a:r>
          </a:p>
        </p:txBody>
      </p:sp>
      <p:sp>
        <p:nvSpPr>
          <p:cNvPr id="49162" name="TextBox 10"/>
          <p:cNvSpPr txBox="1">
            <a:spLocks noChangeArrowheads="1"/>
          </p:cNvSpPr>
          <p:nvPr/>
        </p:nvSpPr>
        <p:spPr bwMode="auto">
          <a:xfrm>
            <a:off x="5219700" y="6488113"/>
            <a:ext cx="3529013" cy="369887"/>
          </a:xfrm>
          <a:prstGeom prst="rect">
            <a:avLst/>
          </a:prstGeom>
          <a:noFill/>
          <a:ln w="9525">
            <a:noFill/>
            <a:miter lim="800000"/>
            <a:headEnd/>
            <a:tailEnd/>
          </a:ln>
        </p:spPr>
        <p:txBody>
          <a:bodyPr>
            <a:spAutoFit/>
          </a:bodyPr>
          <a:lstStyle/>
          <a:p>
            <a:pPr algn="ctr"/>
            <a:r>
              <a:rPr lang="en-GB">
                <a:latin typeface="Calibri" pitchFamily="34" charset="0"/>
              </a:rPr>
              <a:t>Spain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gdp change in 2009"/>
          <p:cNvPicPr>
            <a:picLocks noChangeAspect="1" noChangeArrowheads="1"/>
          </p:cNvPicPr>
          <p:nvPr/>
        </p:nvPicPr>
        <p:blipFill>
          <a:blip r:embed="rId2" cstate="print"/>
          <a:srcRect/>
          <a:stretch>
            <a:fillRect/>
          </a:stretch>
        </p:blipFill>
        <p:spPr bwMode="auto">
          <a:xfrm>
            <a:off x="611188" y="981075"/>
            <a:ext cx="7885112" cy="5589588"/>
          </a:xfrm>
          <a:prstGeom prst="rect">
            <a:avLst/>
          </a:prstGeom>
          <a:noFill/>
          <a:ln w="9525">
            <a:noFill/>
            <a:miter lim="800000"/>
            <a:headEnd/>
            <a:tailEnd/>
          </a:ln>
        </p:spPr>
      </p:pic>
      <p:sp>
        <p:nvSpPr>
          <p:cNvPr id="50179" name="Rectangle 2"/>
          <p:cNvSpPr>
            <a:spLocks noChangeArrowheads="1"/>
          </p:cNvSpPr>
          <p:nvPr/>
        </p:nvSpPr>
        <p:spPr bwMode="auto">
          <a:xfrm>
            <a:off x="1547813" y="260350"/>
            <a:ext cx="6192837" cy="523875"/>
          </a:xfrm>
          <a:prstGeom prst="rect">
            <a:avLst/>
          </a:prstGeom>
          <a:noFill/>
          <a:ln w="9525">
            <a:noFill/>
            <a:miter lim="800000"/>
            <a:headEnd/>
            <a:tailEnd/>
          </a:ln>
        </p:spPr>
        <p:txBody>
          <a:bodyPr wrap="none">
            <a:spAutoFit/>
          </a:bodyPr>
          <a:lstStyle/>
          <a:p>
            <a:pPr algn="ctr">
              <a:spcBef>
                <a:spcPct val="50000"/>
              </a:spcBef>
            </a:pPr>
            <a:r>
              <a:rPr lang="en-GB" sz="2800" b="1">
                <a:solidFill>
                  <a:srgbClr val="000000"/>
                </a:solidFill>
                <a:latin typeface="Calibri" pitchFamily="34" charset="0"/>
              </a:rPr>
              <a:t>The Effects of the Global Economic Crisis</a:t>
            </a:r>
          </a:p>
        </p:txBody>
      </p:sp>
      <p:sp>
        <p:nvSpPr>
          <p:cNvPr id="50180" name="TextBox 3"/>
          <p:cNvSpPr txBox="1">
            <a:spLocks noChangeArrowheads="1"/>
          </p:cNvSpPr>
          <p:nvPr/>
        </p:nvSpPr>
        <p:spPr bwMode="auto">
          <a:xfrm>
            <a:off x="684213" y="6381750"/>
            <a:ext cx="7416800" cy="307975"/>
          </a:xfrm>
          <a:prstGeom prst="rect">
            <a:avLst/>
          </a:prstGeom>
          <a:noFill/>
          <a:ln w="9525">
            <a:noFill/>
            <a:miter lim="800000"/>
            <a:headEnd/>
            <a:tailEnd/>
          </a:ln>
        </p:spPr>
        <p:txBody>
          <a:bodyPr>
            <a:spAutoFit/>
          </a:bodyPr>
          <a:lstStyle/>
          <a:p>
            <a:r>
              <a:rPr lang="en-GB" sz="1400" b="1">
                <a:latin typeface="Calibri" pitchFamily="34" charset="0"/>
              </a:rPr>
              <a:t>Source: IMF - 2009 GDP Change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Top 50 banks crisis"/>
          <p:cNvPicPr>
            <a:picLocks noChangeAspect="1" noChangeArrowheads="1"/>
          </p:cNvPicPr>
          <p:nvPr/>
        </p:nvPicPr>
        <p:blipFill>
          <a:blip r:embed="rId2" cstate="print"/>
          <a:srcRect/>
          <a:stretch>
            <a:fillRect/>
          </a:stretch>
        </p:blipFill>
        <p:spPr bwMode="auto">
          <a:xfrm>
            <a:off x="0" y="188913"/>
            <a:ext cx="9144000" cy="6375400"/>
          </a:xfrm>
          <a:prstGeom prst="rect">
            <a:avLst/>
          </a:prstGeom>
          <a:noFill/>
          <a:ln w="9525">
            <a:noFill/>
            <a:miter lim="800000"/>
            <a:headEnd/>
            <a:tailEnd/>
          </a:ln>
        </p:spPr>
      </p:pic>
      <p:sp>
        <p:nvSpPr>
          <p:cNvPr id="51203" name="Rectangle 3"/>
          <p:cNvSpPr>
            <a:spLocks noChangeArrowheads="1"/>
          </p:cNvSpPr>
          <p:nvPr/>
        </p:nvSpPr>
        <p:spPr bwMode="auto">
          <a:xfrm>
            <a:off x="0" y="6542088"/>
            <a:ext cx="5483225" cy="304800"/>
          </a:xfrm>
          <a:prstGeom prst="rect">
            <a:avLst/>
          </a:prstGeom>
          <a:noFill/>
          <a:ln w="9525">
            <a:noFill/>
            <a:miter lim="800000"/>
            <a:headEnd/>
            <a:tailEnd/>
          </a:ln>
        </p:spPr>
        <p:txBody>
          <a:bodyPr wrap="none">
            <a:spAutoFit/>
          </a:bodyPr>
          <a:lstStyle/>
          <a:p>
            <a:r>
              <a:rPr lang="en-GB" sz="1400">
                <a:latin typeface="Calibri" pitchFamily="34" charset="0"/>
              </a:rPr>
              <a:t>http://www.guardian.co.uk/news/datablog/2009/mar/25/banking-g20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rillion dollar bailouts US and UK compared with GDP"/>
          <p:cNvPicPr>
            <a:picLocks noChangeAspect="1" noChangeArrowheads="1"/>
          </p:cNvPicPr>
          <p:nvPr/>
        </p:nvPicPr>
        <p:blipFill>
          <a:blip r:embed="rId2" cstate="print"/>
          <a:srcRect/>
          <a:stretch>
            <a:fillRect/>
          </a:stretch>
        </p:blipFill>
        <p:spPr bwMode="auto">
          <a:xfrm>
            <a:off x="179388" y="620713"/>
            <a:ext cx="8964612" cy="5416550"/>
          </a:xfrm>
          <a:prstGeom prst="rect">
            <a:avLst/>
          </a:prstGeom>
          <a:noFill/>
          <a:ln w="9525">
            <a:noFill/>
            <a:miter lim="800000"/>
            <a:headEnd/>
            <a:tailEnd/>
          </a:ln>
        </p:spPr>
      </p:pic>
      <p:sp>
        <p:nvSpPr>
          <p:cNvPr id="52227" name="Text Box 3"/>
          <p:cNvSpPr txBox="1">
            <a:spLocks noChangeArrowheads="1"/>
          </p:cNvSpPr>
          <p:nvPr/>
        </p:nvSpPr>
        <p:spPr bwMode="auto">
          <a:xfrm>
            <a:off x="323850" y="115888"/>
            <a:ext cx="8424863" cy="457200"/>
          </a:xfrm>
          <a:prstGeom prst="rect">
            <a:avLst/>
          </a:prstGeom>
          <a:noFill/>
          <a:ln w="9525">
            <a:noFill/>
            <a:miter lim="800000"/>
            <a:headEnd/>
            <a:tailEnd/>
          </a:ln>
        </p:spPr>
        <p:txBody>
          <a:bodyPr>
            <a:spAutoFit/>
          </a:bodyPr>
          <a:lstStyle/>
          <a:p>
            <a:pPr algn="ctr">
              <a:spcBef>
                <a:spcPct val="50000"/>
              </a:spcBef>
            </a:pPr>
            <a:r>
              <a:rPr lang="en-GB" sz="2400" b="1">
                <a:latin typeface="Calibri" pitchFamily="34" charset="0"/>
              </a:rPr>
              <a:t>The Scale of the Financial Rescue in the USA &amp; UK</a:t>
            </a:r>
          </a:p>
        </p:txBody>
      </p:sp>
      <p:sp>
        <p:nvSpPr>
          <p:cNvPr id="52228" name="Rectangle 4"/>
          <p:cNvSpPr>
            <a:spLocks noChangeArrowheads="1"/>
          </p:cNvSpPr>
          <p:nvPr/>
        </p:nvSpPr>
        <p:spPr bwMode="auto">
          <a:xfrm>
            <a:off x="5137150" y="6553200"/>
            <a:ext cx="4006850" cy="304800"/>
          </a:xfrm>
          <a:prstGeom prst="rect">
            <a:avLst/>
          </a:prstGeom>
          <a:noFill/>
          <a:ln w="9525">
            <a:noFill/>
            <a:miter lim="800000"/>
            <a:headEnd/>
            <a:tailEnd/>
          </a:ln>
        </p:spPr>
        <p:txBody>
          <a:bodyPr wrap="none">
            <a:spAutoFit/>
          </a:bodyPr>
          <a:lstStyle/>
          <a:p>
            <a:r>
              <a:rPr lang="en-GB" sz="1400">
                <a:latin typeface="Calibri" pitchFamily="34" charset="0"/>
              </a:rPr>
              <a:t>http://news.bbc.co.uk/2/hi/business/7893317.stm</a:t>
            </a:r>
          </a:p>
        </p:txBody>
      </p:sp>
      <p:sp>
        <p:nvSpPr>
          <p:cNvPr id="52229" name="Text Box 5"/>
          <p:cNvSpPr txBox="1">
            <a:spLocks noChangeArrowheads="1"/>
          </p:cNvSpPr>
          <p:nvPr/>
        </p:nvSpPr>
        <p:spPr bwMode="auto">
          <a:xfrm>
            <a:off x="0" y="6216650"/>
            <a:ext cx="5003800" cy="641350"/>
          </a:xfrm>
          <a:prstGeom prst="rect">
            <a:avLst/>
          </a:prstGeom>
          <a:noFill/>
          <a:ln w="9525">
            <a:noFill/>
            <a:miter lim="800000"/>
            <a:headEnd/>
            <a:tailEnd/>
          </a:ln>
        </p:spPr>
        <p:txBody>
          <a:bodyPr>
            <a:spAutoFit/>
          </a:bodyPr>
          <a:lstStyle/>
          <a:p>
            <a:pPr>
              <a:spcBef>
                <a:spcPct val="50000"/>
              </a:spcBef>
            </a:pPr>
            <a:r>
              <a:rPr lang="en-GB">
                <a:latin typeface="Calibri" pitchFamily="34" charset="0"/>
              </a:rPr>
              <a:t>The bank’s profits were private but the losses belong to the public!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1042988" y="2276475"/>
            <a:ext cx="7489825" cy="831850"/>
          </a:xfrm>
          <a:prstGeom prst="rect">
            <a:avLst/>
          </a:prstGeom>
          <a:noFill/>
          <a:ln w="9525">
            <a:noFill/>
            <a:miter lim="800000"/>
            <a:headEnd/>
            <a:tailEnd/>
          </a:ln>
        </p:spPr>
        <p:txBody>
          <a:bodyPr>
            <a:spAutoFit/>
          </a:bodyPr>
          <a:lstStyle/>
          <a:p>
            <a:pPr algn="ctr"/>
            <a:r>
              <a:rPr lang="en-GB" sz="2400" b="1"/>
              <a:t>Lessons from the UK Experience of Anti-poverty and Social Inclusion Policies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55650" y="476250"/>
            <a:ext cx="7489825" cy="836613"/>
          </a:xfrm>
        </p:spPr>
        <p:txBody>
          <a:bodyPr/>
          <a:lstStyle/>
          <a:p>
            <a:pPr eaLnBrk="1" hangingPunct="1"/>
            <a:r>
              <a:rPr lang="en-GB" sz="2000" b="1" smtClean="0"/>
              <a:t>Child Poverty has a lot bad outcomes</a:t>
            </a:r>
          </a:p>
        </p:txBody>
      </p:sp>
      <p:sp>
        <p:nvSpPr>
          <p:cNvPr id="54275" name="Rectangle 3"/>
          <p:cNvSpPr>
            <a:spLocks noGrp="1" noChangeArrowheads="1"/>
          </p:cNvSpPr>
          <p:nvPr>
            <p:ph type="body" sz="half" idx="1"/>
          </p:nvPr>
        </p:nvSpPr>
        <p:spPr>
          <a:xfrm>
            <a:off x="457200" y="1600200"/>
            <a:ext cx="3251200" cy="4525963"/>
          </a:xfrm>
        </p:spPr>
        <p:txBody>
          <a:bodyPr/>
          <a:lstStyle/>
          <a:p>
            <a:pPr eaLnBrk="1" hangingPunct="1">
              <a:lnSpc>
                <a:spcPct val="90000"/>
              </a:lnSpc>
              <a:buFontTx/>
              <a:buNone/>
            </a:pPr>
            <a:r>
              <a:rPr lang="en-GB" sz="1400" i="1" smtClean="0"/>
              <a:t>	Outcome</a:t>
            </a:r>
            <a:br>
              <a:rPr lang="en-GB" sz="1400" i="1" smtClean="0"/>
            </a:br>
            <a:endParaRPr lang="en-GB" sz="1400" i="1" smtClean="0"/>
          </a:p>
          <a:p>
            <a:pPr eaLnBrk="1" hangingPunct="1">
              <a:lnSpc>
                <a:spcPct val="90000"/>
              </a:lnSpc>
            </a:pPr>
            <a:r>
              <a:rPr lang="en-GB" sz="1400" smtClean="0"/>
              <a:t>Mortality</a:t>
            </a:r>
          </a:p>
          <a:p>
            <a:pPr eaLnBrk="1" hangingPunct="1">
              <a:lnSpc>
                <a:spcPct val="90000"/>
              </a:lnSpc>
            </a:pPr>
            <a:r>
              <a:rPr lang="en-GB" sz="1400" smtClean="0"/>
              <a:t>Morbidity</a:t>
            </a:r>
          </a:p>
          <a:p>
            <a:pPr eaLnBrk="1" hangingPunct="1">
              <a:lnSpc>
                <a:spcPct val="90000"/>
              </a:lnSpc>
            </a:pPr>
            <a:r>
              <a:rPr lang="en-GB" sz="1400" smtClean="0"/>
              <a:t>Accidents</a:t>
            </a:r>
          </a:p>
          <a:p>
            <a:pPr eaLnBrk="1" hangingPunct="1">
              <a:lnSpc>
                <a:spcPct val="90000"/>
              </a:lnSpc>
            </a:pPr>
            <a:r>
              <a:rPr lang="en-GB" sz="1400" smtClean="0"/>
              <a:t>Mental Illness</a:t>
            </a:r>
          </a:p>
          <a:p>
            <a:pPr eaLnBrk="1" hangingPunct="1">
              <a:lnSpc>
                <a:spcPct val="90000"/>
              </a:lnSpc>
            </a:pPr>
            <a:r>
              <a:rPr lang="en-GB" sz="1400" smtClean="0"/>
              <a:t>Suicide</a:t>
            </a:r>
          </a:p>
          <a:p>
            <a:pPr eaLnBrk="1" hangingPunct="1">
              <a:lnSpc>
                <a:spcPct val="90000"/>
              </a:lnSpc>
            </a:pPr>
            <a:r>
              <a:rPr lang="en-GB" sz="1400" smtClean="0"/>
              <a:t>Child Abuse</a:t>
            </a:r>
          </a:p>
          <a:p>
            <a:pPr eaLnBrk="1" hangingPunct="1">
              <a:lnSpc>
                <a:spcPct val="90000"/>
              </a:lnSpc>
            </a:pPr>
            <a:r>
              <a:rPr lang="en-GB" sz="1400" smtClean="0"/>
              <a:t>Teenage Pregnancy</a:t>
            </a:r>
          </a:p>
          <a:p>
            <a:pPr eaLnBrk="1" hangingPunct="1">
              <a:lnSpc>
                <a:spcPct val="90000"/>
              </a:lnSpc>
            </a:pPr>
            <a:r>
              <a:rPr lang="en-GB" sz="1400" smtClean="0"/>
              <a:t>Environment/Housing Conditions</a:t>
            </a:r>
          </a:p>
          <a:p>
            <a:pPr eaLnBrk="1" hangingPunct="1">
              <a:lnSpc>
                <a:spcPct val="90000"/>
              </a:lnSpc>
            </a:pPr>
            <a:r>
              <a:rPr lang="en-GB" sz="1400" smtClean="0"/>
              <a:t>Homelessness</a:t>
            </a:r>
          </a:p>
          <a:p>
            <a:pPr eaLnBrk="1" hangingPunct="1">
              <a:lnSpc>
                <a:spcPct val="90000"/>
              </a:lnSpc>
            </a:pPr>
            <a:r>
              <a:rPr lang="en-GB" sz="1400" smtClean="0"/>
              <a:t>Low Education attainment</a:t>
            </a:r>
          </a:p>
          <a:p>
            <a:pPr eaLnBrk="1" hangingPunct="1">
              <a:lnSpc>
                <a:spcPct val="90000"/>
              </a:lnSpc>
            </a:pPr>
            <a:r>
              <a:rPr lang="en-GB" sz="1400" smtClean="0"/>
              <a:t>School exclusions</a:t>
            </a:r>
          </a:p>
          <a:p>
            <a:pPr eaLnBrk="1" hangingPunct="1">
              <a:lnSpc>
                <a:spcPct val="90000"/>
              </a:lnSpc>
            </a:pPr>
            <a:r>
              <a:rPr lang="en-GB" sz="1400" smtClean="0"/>
              <a:t>Crime</a:t>
            </a:r>
          </a:p>
          <a:p>
            <a:pPr eaLnBrk="1" hangingPunct="1">
              <a:lnSpc>
                <a:spcPct val="90000"/>
              </a:lnSpc>
            </a:pPr>
            <a:r>
              <a:rPr lang="en-GB" sz="1400" smtClean="0"/>
              <a:t>Smoking</a:t>
            </a:r>
          </a:p>
          <a:p>
            <a:pPr eaLnBrk="1" hangingPunct="1">
              <a:lnSpc>
                <a:spcPct val="90000"/>
              </a:lnSpc>
            </a:pPr>
            <a:r>
              <a:rPr lang="en-GB" sz="1400" smtClean="0"/>
              <a:t>Alcohol</a:t>
            </a:r>
          </a:p>
          <a:p>
            <a:pPr eaLnBrk="1" hangingPunct="1">
              <a:lnSpc>
                <a:spcPct val="90000"/>
              </a:lnSpc>
            </a:pPr>
            <a:r>
              <a:rPr lang="en-GB" sz="1400" smtClean="0"/>
              <a:t>Drugs</a:t>
            </a:r>
          </a:p>
          <a:p>
            <a:pPr eaLnBrk="1" hangingPunct="1">
              <a:lnSpc>
                <a:spcPct val="90000"/>
              </a:lnSpc>
            </a:pPr>
            <a:r>
              <a:rPr lang="en-GB" sz="1400" smtClean="0"/>
              <a:t>Child Labour</a:t>
            </a:r>
          </a:p>
          <a:p>
            <a:pPr eaLnBrk="1" hangingPunct="1">
              <a:lnSpc>
                <a:spcPct val="90000"/>
              </a:lnSpc>
            </a:pPr>
            <a:endParaRPr lang="en-GB" sz="1400" smtClean="0"/>
          </a:p>
          <a:p>
            <a:pPr eaLnBrk="1" hangingPunct="1">
              <a:lnSpc>
                <a:spcPct val="90000"/>
              </a:lnSpc>
            </a:pPr>
            <a:endParaRPr lang="en-GB" sz="2400" smtClean="0"/>
          </a:p>
        </p:txBody>
      </p:sp>
      <p:sp>
        <p:nvSpPr>
          <p:cNvPr id="54276" name="Rectangle 4"/>
          <p:cNvSpPr>
            <a:spLocks noGrp="1" noChangeArrowheads="1"/>
          </p:cNvSpPr>
          <p:nvPr>
            <p:ph type="body" sz="half" idx="2"/>
          </p:nvPr>
        </p:nvSpPr>
        <p:spPr>
          <a:xfrm>
            <a:off x="3924300" y="1600200"/>
            <a:ext cx="4762500" cy="4525963"/>
          </a:xfrm>
        </p:spPr>
        <p:txBody>
          <a:bodyPr/>
          <a:lstStyle/>
          <a:p>
            <a:pPr eaLnBrk="1" hangingPunct="1">
              <a:lnSpc>
                <a:spcPct val="90000"/>
              </a:lnSpc>
              <a:buFontTx/>
              <a:buNone/>
            </a:pPr>
            <a:r>
              <a:rPr lang="en-GB" sz="1400" i="1" smtClean="0"/>
              <a:t>Are Outcomes Associated with Poverty?</a:t>
            </a:r>
          </a:p>
          <a:p>
            <a:pPr eaLnBrk="1" hangingPunct="1">
              <a:lnSpc>
                <a:spcPct val="90000"/>
              </a:lnSpc>
              <a:buFontTx/>
              <a:buNone/>
            </a:pPr>
            <a:endParaRPr lang="en-GB" sz="1400" i="1" smtClean="0"/>
          </a:p>
          <a:p>
            <a:pPr eaLnBrk="1" hangingPunct="1">
              <a:lnSpc>
                <a:spcPct val="90000"/>
              </a:lnSpc>
              <a:buFontTx/>
              <a:buNone/>
            </a:pPr>
            <a:r>
              <a:rPr lang="en-GB" sz="1400" smtClean="0"/>
              <a:t>Yes, strong association with social class</a:t>
            </a:r>
          </a:p>
          <a:p>
            <a:pPr eaLnBrk="1" hangingPunct="1">
              <a:lnSpc>
                <a:spcPct val="90000"/>
              </a:lnSpc>
              <a:buFontTx/>
              <a:buNone/>
            </a:pPr>
            <a:r>
              <a:rPr lang="en-GB" sz="1400" smtClean="0"/>
              <a:t>Yes, strong association for most diseases</a:t>
            </a:r>
          </a:p>
          <a:p>
            <a:pPr eaLnBrk="1" hangingPunct="1">
              <a:lnSpc>
                <a:spcPct val="90000"/>
              </a:lnSpc>
              <a:buFontTx/>
              <a:buNone/>
            </a:pPr>
            <a:r>
              <a:rPr lang="en-GB" sz="1400" smtClean="0"/>
              <a:t>Yes, for fatal accidents (but not accident morbidity)</a:t>
            </a:r>
          </a:p>
          <a:p>
            <a:pPr eaLnBrk="1" hangingPunct="1">
              <a:lnSpc>
                <a:spcPct val="90000"/>
              </a:lnSpc>
              <a:buFontTx/>
              <a:buNone/>
            </a:pPr>
            <a:r>
              <a:rPr lang="en-GB" sz="1400" smtClean="0"/>
              <a:t>Yes</a:t>
            </a:r>
          </a:p>
          <a:p>
            <a:pPr eaLnBrk="1" hangingPunct="1">
              <a:lnSpc>
                <a:spcPct val="90000"/>
              </a:lnSpc>
              <a:buFontTx/>
              <a:buNone/>
            </a:pPr>
            <a:r>
              <a:rPr lang="en-GB" sz="1400" smtClean="0"/>
              <a:t>Yes </a:t>
            </a:r>
          </a:p>
          <a:p>
            <a:pPr eaLnBrk="1" hangingPunct="1">
              <a:lnSpc>
                <a:spcPct val="90000"/>
              </a:lnSpc>
              <a:buFontTx/>
              <a:buNone/>
            </a:pPr>
            <a:r>
              <a:rPr lang="en-GB" sz="1400" smtClean="0"/>
              <a:t>Yes, except sexual abuse</a:t>
            </a:r>
          </a:p>
          <a:p>
            <a:pPr eaLnBrk="1" hangingPunct="1">
              <a:lnSpc>
                <a:spcPct val="90000"/>
              </a:lnSpc>
              <a:buFontTx/>
              <a:buNone/>
            </a:pPr>
            <a:r>
              <a:rPr lang="en-GB" sz="1400" smtClean="0"/>
              <a:t>Yes</a:t>
            </a:r>
          </a:p>
          <a:p>
            <a:pPr eaLnBrk="1" hangingPunct="1">
              <a:lnSpc>
                <a:spcPct val="90000"/>
              </a:lnSpc>
              <a:buFontTx/>
              <a:buNone/>
            </a:pPr>
            <a:r>
              <a:rPr lang="en-GB" sz="1400" smtClean="0"/>
              <a:t>Yes</a:t>
            </a:r>
          </a:p>
          <a:p>
            <a:pPr eaLnBrk="1" hangingPunct="1">
              <a:lnSpc>
                <a:spcPct val="90000"/>
              </a:lnSpc>
              <a:buFontTx/>
              <a:buNone/>
            </a:pPr>
            <a:r>
              <a:rPr lang="en-GB" sz="1400" smtClean="0"/>
              <a:t>Yes</a:t>
            </a:r>
          </a:p>
          <a:p>
            <a:pPr eaLnBrk="1" hangingPunct="1">
              <a:lnSpc>
                <a:spcPct val="90000"/>
              </a:lnSpc>
              <a:buFontTx/>
              <a:buNone/>
            </a:pPr>
            <a:r>
              <a:rPr lang="en-GB" sz="1400" smtClean="0"/>
              <a:t>Yes</a:t>
            </a:r>
          </a:p>
          <a:p>
            <a:pPr eaLnBrk="1" hangingPunct="1">
              <a:lnSpc>
                <a:spcPct val="90000"/>
              </a:lnSpc>
              <a:buFontTx/>
              <a:buNone/>
            </a:pPr>
            <a:r>
              <a:rPr lang="en-GB" sz="1400" smtClean="0"/>
              <a:t>Don’t Know</a:t>
            </a:r>
          </a:p>
          <a:p>
            <a:pPr eaLnBrk="1" hangingPunct="1">
              <a:lnSpc>
                <a:spcPct val="90000"/>
              </a:lnSpc>
              <a:buFontTx/>
              <a:buNone/>
            </a:pPr>
            <a:r>
              <a:rPr lang="en-GB" sz="1400" smtClean="0"/>
              <a:t>No</a:t>
            </a:r>
          </a:p>
          <a:p>
            <a:pPr eaLnBrk="1" hangingPunct="1">
              <a:lnSpc>
                <a:spcPct val="90000"/>
              </a:lnSpc>
              <a:buFontTx/>
              <a:buNone/>
            </a:pPr>
            <a:r>
              <a:rPr lang="en-GB" sz="1400" smtClean="0"/>
              <a:t>Mainly after childhood</a:t>
            </a:r>
          </a:p>
          <a:p>
            <a:pPr eaLnBrk="1" hangingPunct="1">
              <a:lnSpc>
                <a:spcPct val="90000"/>
              </a:lnSpc>
              <a:buFontTx/>
              <a:buNone/>
            </a:pPr>
            <a:r>
              <a:rPr lang="en-GB" sz="1400" smtClean="0"/>
              <a:t>No</a:t>
            </a:r>
          </a:p>
          <a:p>
            <a:pPr eaLnBrk="1" hangingPunct="1">
              <a:lnSpc>
                <a:spcPct val="90000"/>
              </a:lnSpc>
              <a:buFontTx/>
              <a:buNone/>
            </a:pPr>
            <a:r>
              <a:rPr lang="en-GB" sz="1400" smtClean="0"/>
              <a:t>No</a:t>
            </a:r>
          </a:p>
          <a:p>
            <a:pPr eaLnBrk="1" hangingPunct="1">
              <a:lnSpc>
                <a:spcPct val="90000"/>
              </a:lnSpc>
              <a:buFontTx/>
              <a:buNone/>
            </a:pPr>
            <a:r>
              <a:rPr lang="en-GB" sz="1400" smtClean="0"/>
              <a:t>No</a:t>
            </a:r>
          </a:p>
          <a:p>
            <a:pPr eaLnBrk="1" hangingPunct="1">
              <a:lnSpc>
                <a:spcPct val="90000"/>
              </a:lnSpc>
              <a:buFontTx/>
              <a:buNone/>
            </a:pPr>
            <a:endParaRPr lang="en-GB" sz="1400" smtClean="0"/>
          </a:p>
        </p:txBody>
      </p:sp>
      <p:sp>
        <p:nvSpPr>
          <p:cNvPr id="54277" name="Text Box 5"/>
          <p:cNvSpPr txBox="1">
            <a:spLocks noChangeArrowheads="1"/>
          </p:cNvSpPr>
          <p:nvPr/>
        </p:nvSpPr>
        <p:spPr bwMode="auto">
          <a:xfrm>
            <a:off x="6732588" y="6381750"/>
            <a:ext cx="2232025" cy="304800"/>
          </a:xfrm>
          <a:prstGeom prst="rect">
            <a:avLst/>
          </a:prstGeom>
          <a:noFill/>
          <a:ln w="9525" algn="ctr">
            <a:noFill/>
            <a:miter lim="800000"/>
            <a:headEnd/>
            <a:tailEnd/>
          </a:ln>
        </p:spPr>
        <p:txBody>
          <a:bodyPr>
            <a:spAutoFit/>
          </a:bodyPr>
          <a:lstStyle/>
          <a:p>
            <a:pPr algn="ctr">
              <a:spcBef>
                <a:spcPct val="50000"/>
              </a:spcBef>
            </a:pPr>
            <a:r>
              <a:rPr lang="en-GB" sz="1400">
                <a:solidFill>
                  <a:srgbClr val="000000"/>
                </a:solidFill>
                <a:latin typeface="Times New Roman" pitchFamily="18" charset="0"/>
                <a:cs typeface="Times New Roman" pitchFamily="18" charset="0"/>
              </a:rPr>
              <a:t>Source: Bradshaw (2001)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2133600" y="90488"/>
            <a:ext cx="4876800" cy="667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79388" y="1433513"/>
            <a:ext cx="8964612" cy="5424487"/>
          </a:xfrm>
          <a:prstGeom prst="rect">
            <a:avLst/>
          </a:prstGeom>
          <a:noFill/>
          <a:ln w="9525">
            <a:noFill/>
            <a:miter lim="800000"/>
            <a:headEnd/>
            <a:tailEnd/>
          </a:ln>
        </p:spPr>
      </p:pic>
      <p:sp>
        <p:nvSpPr>
          <p:cNvPr id="56323" name="Rectangle 2"/>
          <p:cNvSpPr>
            <a:spLocks noChangeArrowheads="1"/>
          </p:cNvSpPr>
          <p:nvPr/>
        </p:nvSpPr>
        <p:spPr bwMode="auto">
          <a:xfrm>
            <a:off x="107950" y="0"/>
            <a:ext cx="8640763" cy="954088"/>
          </a:xfrm>
          <a:prstGeom prst="rect">
            <a:avLst/>
          </a:prstGeom>
          <a:noFill/>
          <a:ln w="9525">
            <a:noFill/>
            <a:miter lim="800000"/>
            <a:headEnd/>
            <a:tailEnd/>
          </a:ln>
        </p:spPr>
        <p:txBody>
          <a:bodyPr>
            <a:spAutoFit/>
          </a:bodyPr>
          <a:lstStyle/>
          <a:p>
            <a:pPr algn="ctr">
              <a:spcBef>
                <a:spcPct val="50000"/>
              </a:spcBef>
            </a:pPr>
            <a:r>
              <a:rPr lang="en-GB" sz="2800" b="1">
                <a:solidFill>
                  <a:srgbClr val="000000"/>
                </a:solidFill>
                <a:latin typeface="Calibri" pitchFamily="34" charset="0"/>
              </a:rPr>
              <a:t>Child poverty is very expensive</a:t>
            </a:r>
            <a:br>
              <a:rPr lang="en-GB" sz="2800" b="1">
                <a:solidFill>
                  <a:srgbClr val="000000"/>
                </a:solidFill>
                <a:latin typeface="Calibri" pitchFamily="34" charset="0"/>
              </a:rPr>
            </a:br>
            <a:r>
              <a:rPr lang="en-GB" sz="2800" b="1">
                <a:solidFill>
                  <a:srgbClr val="000000"/>
                </a:solidFill>
                <a:latin typeface="Calibri" pitchFamily="34" charset="0"/>
              </a:rPr>
              <a:t> It is makes good economic sense to get rid of it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468313" y="260350"/>
            <a:ext cx="8064500" cy="400050"/>
          </a:xfrm>
          <a:prstGeom prst="rect">
            <a:avLst/>
          </a:prstGeom>
          <a:noFill/>
          <a:ln w="9525">
            <a:noFill/>
            <a:miter lim="800000"/>
            <a:headEnd/>
            <a:tailEnd/>
          </a:ln>
        </p:spPr>
        <p:txBody>
          <a:bodyPr>
            <a:spAutoFit/>
          </a:bodyPr>
          <a:lstStyle/>
          <a:p>
            <a:pPr algn="ctr"/>
            <a:r>
              <a:rPr lang="en-GB" sz="2000" b="1"/>
              <a:t>New Labour and Poverty and Social Exclusion Policies</a:t>
            </a:r>
          </a:p>
        </p:txBody>
      </p:sp>
      <p:sp>
        <p:nvSpPr>
          <p:cNvPr id="57347" name="TextBox 2"/>
          <p:cNvSpPr txBox="1">
            <a:spLocks noChangeArrowheads="1"/>
          </p:cNvSpPr>
          <p:nvPr/>
        </p:nvSpPr>
        <p:spPr bwMode="auto">
          <a:xfrm>
            <a:off x="755650" y="836613"/>
            <a:ext cx="7704138" cy="5648325"/>
          </a:xfrm>
          <a:prstGeom prst="rect">
            <a:avLst/>
          </a:prstGeom>
          <a:noFill/>
          <a:ln w="9525">
            <a:noFill/>
            <a:miter lim="800000"/>
            <a:headEnd/>
            <a:tailEnd/>
          </a:ln>
        </p:spPr>
        <p:txBody>
          <a:bodyPr>
            <a:spAutoFit/>
          </a:bodyPr>
          <a:lstStyle/>
          <a:p>
            <a:r>
              <a:rPr lang="en-GB" sz="1900"/>
              <a:t>The 1997 New labour Government was elected with a firm commitment to reduce poverty and exclusion.  In 1996, Tony Blair argued that;</a:t>
            </a:r>
          </a:p>
          <a:p>
            <a:endParaRPr lang="en-GB" sz="1900"/>
          </a:p>
          <a:p>
            <a:r>
              <a:rPr lang="en-GB" sz="1900"/>
              <a:t>“</a:t>
            </a:r>
            <a:r>
              <a:rPr lang="en-GB" sz="1900" i="1"/>
              <a:t>for the new Millennium we need a war on exclusion and a determination to extend opportunity for all</a:t>
            </a:r>
            <a:r>
              <a:rPr lang="en-GB" sz="1900"/>
              <a:t>”  (January, 1996) and also “</a:t>
            </a:r>
            <a:r>
              <a:rPr lang="en-GB" sz="1900" i="1"/>
              <a:t>If the next Labour government has not raised the living standards of the poorest by the end of its time in office, it will have failed</a:t>
            </a:r>
            <a:r>
              <a:rPr lang="en-GB" sz="1900"/>
              <a:t>” (July, 1996)</a:t>
            </a:r>
          </a:p>
          <a:p>
            <a:endParaRPr lang="en-GB" sz="1900"/>
          </a:p>
          <a:p>
            <a:r>
              <a:rPr lang="en-GB" sz="1900"/>
              <a:t>Within months of being elected Social Exclusion became an important Government concept. In August 1997, the Social Exclusion Unit (SEU) was launched by Peter Mandleson who argued that the;</a:t>
            </a:r>
          </a:p>
          <a:p>
            <a:endParaRPr lang="en-GB" sz="1900"/>
          </a:p>
          <a:p>
            <a:r>
              <a:rPr lang="en-GB" sz="1900"/>
              <a:t>“</a:t>
            </a:r>
            <a:r>
              <a:rPr lang="en-GB" sz="1900" i="1"/>
              <a:t>Scourge and waste of social exclusion</a:t>
            </a:r>
            <a:r>
              <a:rPr lang="en-GB" sz="1900"/>
              <a:t>” were “</a:t>
            </a:r>
            <a:r>
              <a:rPr lang="en-GB" sz="1900" i="1"/>
              <a:t>the greatest social crisis of our time</a:t>
            </a:r>
            <a:r>
              <a:rPr lang="en-GB" sz="1900"/>
              <a:t>” (Mandelson, 1997)</a:t>
            </a:r>
          </a:p>
          <a:p>
            <a:endParaRPr lang="en-GB" sz="1900"/>
          </a:p>
          <a:p>
            <a:r>
              <a:rPr lang="en-GB" sz="1900"/>
              <a:t>The SEU’s job was to coordinate policy across government departments and work with local authorities and the voluntary sector.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2"/>
          <p:cNvSpPr txBox="1">
            <a:spLocks noChangeArrowheads="1"/>
          </p:cNvSpPr>
          <p:nvPr/>
        </p:nvSpPr>
        <p:spPr bwMode="auto">
          <a:xfrm>
            <a:off x="611188" y="620713"/>
            <a:ext cx="7921625" cy="523875"/>
          </a:xfrm>
          <a:prstGeom prst="rect">
            <a:avLst/>
          </a:prstGeom>
          <a:noFill/>
          <a:ln w="9525">
            <a:noFill/>
            <a:miter lim="800000"/>
            <a:headEnd/>
            <a:tailEnd/>
          </a:ln>
        </p:spPr>
        <p:txBody>
          <a:bodyPr>
            <a:spAutoFit/>
          </a:bodyPr>
          <a:lstStyle/>
          <a:p>
            <a:pPr algn="ctr"/>
            <a:r>
              <a:rPr lang="en-GB" sz="2800" b="1"/>
              <a:t>A Focus on Child Poverty and Exclusion</a:t>
            </a:r>
          </a:p>
        </p:txBody>
      </p:sp>
      <p:sp>
        <p:nvSpPr>
          <p:cNvPr id="58371" name="TextBox 3"/>
          <p:cNvSpPr txBox="1">
            <a:spLocks noChangeArrowheads="1"/>
          </p:cNvSpPr>
          <p:nvPr/>
        </p:nvSpPr>
        <p:spPr bwMode="auto">
          <a:xfrm>
            <a:off x="323850" y="1341438"/>
            <a:ext cx="8532813" cy="4524375"/>
          </a:xfrm>
          <a:prstGeom prst="rect">
            <a:avLst/>
          </a:prstGeom>
          <a:noFill/>
          <a:ln w="9525">
            <a:noFill/>
            <a:miter lim="800000"/>
            <a:headEnd/>
            <a:tailEnd/>
          </a:ln>
        </p:spPr>
        <p:txBody>
          <a:bodyPr>
            <a:spAutoFit/>
          </a:bodyPr>
          <a:lstStyle/>
          <a:p>
            <a:r>
              <a:rPr lang="en-GB" sz="2400"/>
              <a:t>The New Labour Government developed social inclusion policies across broad areas, such as tackling health and educational inequalities and also focused on specific target groups e.g. poor neighbourhoods, services for older people and pensioner incomes, vulnerable groups and exclusion and poverty amongst ethnic minority groups.</a:t>
            </a:r>
          </a:p>
          <a:p>
            <a:endParaRPr lang="en-GB" sz="2400"/>
          </a:p>
          <a:p>
            <a:r>
              <a:rPr lang="en-GB" sz="2400"/>
              <a:t>However, there developed an increasing focus on child poverty and increasing the opportunities of poorer children.</a:t>
            </a:r>
          </a:p>
          <a:p>
            <a:endParaRPr lang="en-GB" sz="2400"/>
          </a:p>
          <a:p>
            <a:r>
              <a:rPr lang="en-GB" sz="2400"/>
              <a:t>There was a strong emphasis on tackling exclusion and child poverty by increasing paid employment and making it pay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827088" y="1052513"/>
            <a:ext cx="7777162" cy="4900612"/>
          </a:xfrm>
          <a:prstGeom prst="rect">
            <a:avLst/>
          </a:prstGeom>
          <a:noFill/>
          <a:ln w="9525">
            <a:noFill/>
            <a:miter lim="800000"/>
            <a:headEnd/>
            <a:tailEnd/>
          </a:ln>
        </p:spPr>
        <p:txBody>
          <a:bodyPr>
            <a:spAutoFit/>
          </a:bodyPr>
          <a:lstStyle/>
          <a:p>
            <a:pPr>
              <a:spcBef>
                <a:spcPct val="50000"/>
              </a:spcBef>
            </a:pPr>
            <a:r>
              <a:rPr lang="en-GB" sz="2800" b="1">
                <a:solidFill>
                  <a:srgbClr val="000000"/>
                </a:solidFill>
                <a:latin typeface="Times New Roman" pitchFamily="18" charset="0"/>
              </a:rPr>
              <a:t>Child Poverty in the UK</a:t>
            </a:r>
            <a:endParaRPr lang="en-GB" sz="2800">
              <a:solidFill>
                <a:srgbClr val="000000"/>
              </a:solidFill>
              <a:latin typeface="Times New Roman" pitchFamily="18" charset="0"/>
            </a:endParaRPr>
          </a:p>
          <a:p>
            <a:pPr>
              <a:spcBef>
                <a:spcPct val="50000"/>
              </a:spcBef>
            </a:pPr>
            <a:r>
              <a:rPr lang="en-GB" sz="2400">
                <a:solidFill>
                  <a:srgbClr val="000000"/>
                </a:solidFill>
                <a:latin typeface="Times New Roman" pitchFamily="18" charset="0"/>
              </a:rPr>
              <a:t>The UK Government is committed to tackling the problem of child poverty.  In March 1999, the Prime Minister Tony Blair set out a commitment to end child poverty forever:</a:t>
            </a:r>
            <a:endParaRPr lang="en-GB" sz="2400" i="1">
              <a:solidFill>
                <a:srgbClr val="000000"/>
              </a:solidFill>
              <a:latin typeface="Times New Roman" pitchFamily="18" charset="0"/>
            </a:endParaRPr>
          </a:p>
          <a:p>
            <a:pPr>
              <a:spcBef>
                <a:spcPct val="50000"/>
              </a:spcBef>
            </a:pPr>
            <a:r>
              <a:rPr lang="en-GB" sz="2400" i="1">
                <a:solidFill>
                  <a:srgbClr val="000000"/>
                </a:solidFill>
                <a:latin typeface="Times New Roman" pitchFamily="18" charset="0"/>
              </a:rPr>
              <a:t>“And I will set out our historic aim that ours is the first generation to end child poverty forever, and it will take a generation.  It is a 20-year mission but I believe it can be done.</a:t>
            </a:r>
          </a:p>
          <a:p>
            <a:pPr>
              <a:spcBef>
                <a:spcPct val="50000"/>
              </a:spcBef>
            </a:pPr>
            <a:endParaRPr lang="en-GB" sz="2400" i="1">
              <a:solidFill>
                <a:srgbClr val="000000"/>
              </a:solidFill>
              <a:latin typeface="Times New Roman" pitchFamily="18" charset="0"/>
            </a:endParaRPr>
          </a:p>
          <a:p>
            <a:pPr>
              <a:spcBef>
                <a:spcPct val="50000"/>
              </a:spcBef>
            </a:pPr>
            <a:r>
              <a:rPr lang="en-GB" sz="2400">
                <a:solidFill>
                  <a:srgbClr val="000000"/>
                </a:solidFill>
                <a:latin typeface="Times New Roman" pitchFamily="18" charset="0"/>
              </a:rPr>
              <a:t>The Child Poverty Act 2010 has placed this policy commitment into UK law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468313" y="549275"/>
            <a:ext cx="8280400" cy="400050"/>
          </a:xfrm>
          <a:prstGeom prst="rect">
            <a:avLst/>
          </a:prstGeom>
          <a:noFill/>
          <a:ln w="9525">
            <a:noFill/>
            <a:miter lim="800000"/>
            <a:headEnd/>
            <a:tailEnd/>
          </a:ln>
        </p:spPr>
        <p:txBody>
          <a:bodyPr>
            <a:spAutoFit/>
          </a:bodyPr>
          <a:lstStyle/>
          <a:p>
            <a:pPr algn="ctr"/>
            <a:r>
              <a:rPr lang="en-GB" sz="2000" b="1"/>
              <a:t>Making Work Pay &amp; Increasing Incomes of Families with Children</a:t>
            </a:r>
          </a:p>
        </p:txBody>
      </p:sp>
      <p:sp>
        <p:nvSpPr>
          <p:cNvPr id="59395" name="TextBox 2"/>
          <p:cNvSpPr txBox="1">
            <a:spLocks noChangeArrowheads="1"/>
          </p:cNvSpPr>
          <p:nvPr/>
        </p:nvSpPr>
        <p:spPr bwMode="auto">
          <a:xfrm>
            <a:off x="611188" y="1557338"/>
            <a:ext cx="8064500" cy="4678362"/>
          </a:xfrm>
          <a:prstGeom prst="rect">
            <a:avLst/>
          </a:prstGeom>
          <a:noFill/>
          <a:ln w="9525">
            <a:noFill/>
            <a:miter lim="800000"/>
            <a:headEnd/>
            <a:tailEnd/>
          </a:ln>
        </p:spPr>
        <p:txBody>
          <a:bodyPr>
            <a:spAutoFit/>
          </a:bodyPr>
          <a:lstStyle/>
          <a:p>
            <a:pPr>
              <a:buFont typeface="Arial" charset="0"/>
              <a:buChar char="•"/>
            </a:pPr>
            <a:r>
              <a:rPr lang="en-GB" sz="2000"/>
              <a:t>National Minimum Wage</a:t>
            </a:r>
          </a:p>
          <a:p>
            <a:pPr>
              <a:buFont typeface="Arial" charset="0"/>
              <a:buChar char="•"/>
            </a:pPr>
            <a:r>
              <a:rPr lang="en-GB" sz="2000"/>
              <a:t>New Deal for Lone Parents</a:t>
            </a:r>
          </a:p>
          <a:p>
            <a:pPr>
              <a:buFont typeface="Arial" charset="0"/>
              <a:buChar char="•"/>
            </a:pPr>
            <a:r>
              <a:rPr lang="en-GB" sz="2000"/>
              <a:t>Working Tax Credit</a:t>
            </a:r>
          </a:p>
          <a:p>
            <a:pPr>
              <a:buFont typeface="Arial" charset="0"/>
              <a:buChar char="•"/>
            </a:pPr>
            <a:r>
              <a:rPr lang="en-GB" sz="2000"/>
              <a:t>Child Tax Credit</a:t>
            </a:r>
          </a:p>
          <a:p>
            <a:pPr>
              <a:buFont typeface="Arial" charset="0"/>
              <a:buChar char="•"/>
            </a:pPr>
            <a:r>
              <a:rPr lang="en-GB" sz="2000"/>
              <a:t>Increased Child Benefit (for first child)</a:t>
            </a:r>
          </a:p>
          <a:p>
            <a:pPr>
              <a:buFont typeface="Arial" charset="0"/>
              <a:buChar char="•"/>
            </a:pPr>
            <a:r>
              <a:rPr lang="en-GB" sz="2000"/>
              <a:t>Increased length and amount of Maternity Allowance</a:t>
            </a:r>
          </a:p>
          <a:p>
            <a:pPr>
              <a:buFont typeface="Arial" charset="0"/>
              <a:buChar char="•"/>
            </a:pPr>
            <a:r>
              <a:rPr lang="en-GB" sz="2000"/>
              <a:t>Sure Start Maternity Grant</a:t>
            </a:r>
          </a:p>
          <a:p>
            <a:pPr>
              <a:buFont typeface="Arial" charset="0"/>
              <a:buChar char="•"/>
            </a:pPr>
            <a:r>
              <a:rPr lang="en-GB" sz="2000"/>
              <a:t>Increased Income Support Allowance for younger children</a:t>
            </a:r>
          </a:p>
          <a:p>
            <a:pPr>
              <a:buFont typeface="Arial" charset="0"/>
              <a:buChar char="•"/>
            </a:pPr>
            <a:endParaRPr lang="en-GB" sz="2000"/>
          </a:p>
          <a:p>
            <a:pPr>
              <a:buFont typeface="Arial" charset="0"/>
              <a:buChar char="•"/>
            </a:pPr>
            <a:r>
              <a:rPr lang="en-GB" sz="2000"/>
              <a:t>Expansion of Nursery School Provision for 3 and 4 year olds</a:t>
            </a:r>
          </a:p>
          <a:p>
            <a:pPr>
              <a:buFont typeface="Arial" charset="0"/>
              <a:buChar char="•"/>
            </a:pPr>
            <a:r>
              <a:rPr lang="en-GB" sz="2000"/>
              <a:t>Sure Start for young children in poor areas (20% most deprived areas)</a:t>
            </a:r>
          </a:p>
          <a:p>
            <a:pPr>
              <a:buFont typeface="Arial" charset="0"/>
              <a:buChar char="•"/>
            </a:pPr>
            <a:r>
              <a:rPr lang="en-GB" sz="2000"/>
              <a:t>National Childcare Strategy to deliver high quality, affordable childcare everywhere</a:t>
            </a:r>
          </a:p>
          <a:p>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900113" y="404813"/>
            <a:ext cx="7559675" cy="522287"/>
          </a:xfrm>
          <a:prstGeom prst="rect">
            <a:avLst/>
          </a:prstGeom>
          <a:noFill/>
          <a:ln w="9525">
            <a:noFill/>
            <a:miter lim="800000"/>
            <a:headEnd/>
            <a:tailEnd/>
          </a:ln>
        </p:spPr>
        <p:txBody>
          <a:bodyPr>
            <a:spAutoFit/>
          </a:bodyPr>
          <a:lstStyle/>
          <a:p>
            <a:pPr algn="ctr"/>
            <a:r>
              <a:rPr lang="en-GB" sz="2800" b="1"/>
              <a:t>Sure Start</a:t>
            </a:r>
          </a:p>
        </p:txBody>
      </p:sp>
      <p:sp>
        <p:nvSpPr>
          <p:cNvPr id="60419" name="TextBox 2"/>
          <p:cNvSpPr txBox="1">
            <a:spLocks noChangeArrowheads="1"/>
          </p:cNvSpPr>
          <p:nvPr/>
        </p:nvSpPr>
        <p:spPr bwMode="auto">
          <a:xfrm>
            <a:off x="684213" y="1341438"/>
            <a:ext cx="8135937" cy="4924425"/>
          </a:xfrm>
          <a:prstGeom prst="rect">
            <a:avLst/>
          </a:prstGeom>
          <a:noFill/>
          <a:ln w="9525">
            <a:noFill/>
            <a:miter lim="800000"/>
            <a:headEnd/>
            <a:tailEnd/>
          </a:ln>
        </p:spPr>
        <p:txBody>
          <a:bodyPr>
            <a:spAutoFit/>
          </a:bodyPr>
          <a:lstStyle/>
          <a:p>
            <a:r>
              <a:rPr lang="en-GB" sz="2000"/>
              <a:t>Focus on young children (Early Years) as this was a “</a:t>
            </a:r>
            <a:r>
              <a:rPr lang="en-GB" sz="2000" i="1"/>
              <a:t>Policy Free Zone</a:t>
            </a:r>
            <a:r>
              <a:rPr lang="en-GB" sz="2000"/>
              <a:t>” with few vested interests within government departments or any long history of failure which needed to be defended. Driven by the Treasury (Norman Glass)  and interventions were to be ‘evidence based’.</a:t>
            </a:r>
          </a:p>
          <a:p>
            <a:endParaRPr lang="en-GB" sz="2000"/>
          </a:p>
          <a:p>
            <a:r>
              <a:rPr lang="en-GB" sz="2000" b="1"/>
              <a:t>Two generational</a:t>
            </a:r>
            <a:r>
              <a:rPr lang="en-GB" sz="2000"/>
              <a:t>: involving parents and children</a:t>
            </a:r>
          </a:p>
          <a:p>
            <a:r>
              <a:rPr lang="en-GB" sz="2000" b="1"/>
              <a:t>Non-stigmatising</a:t>
            </a:r>
            <a:r>
              <a:rPr lang="en-GB" sz="2000"/>
              <a:t>: avoiding labelling ‘Problem Families”</a:t>
            </a:r>
          </a:p>
          <a:p>
            <a:r>
              <a:rPr lang="en-GB" sz="2000" b="1"/>
              <a:t>Multifaceted:</a:t>
            </a:r>
            <a:r>
              <a:rPr lang="en-GB" sz="2000"/>
              <a:t> Targeting a range of factors not just education or health or parenting</a:t>
            </a:r>
          </a:p>
          <a:p>
            <a:r>
              <a:rPr lang="en-GB" sz="2000" b="1"/>
              <a:t>Persistent</a:t>
            </a:r>
            <a:r>
              <a:rPr lang="en-GB" sz="2000"/>
              <a:t>: lasting long enough to make areal difference</a:t>
            </a:r>
          </a:p>
          <a:p>
            <a:r>
              <a:rPr lang="en-GB" sz="2000" b="1"/>
              <a:t>Locally Driven</a:t>
            </a:r>
            <a:r>
              <a:rPr lang="en-GB" sz="2000"/>
              <a:t>:  based on consultation and involvement of parents and local communities</a:t>
            </a:r>
          </a:p>
          <a:p>
            <a:r>
              <a:rPr lang="en-GB" sz="2000" b="1"/>
              <a:t>Culturally Appropriate</a:t>
            </a:r>
            <a:r>
              <a:rPr lang="en-GB" sz="2000"/>
              <a:t> and sensitive to the needs of parents</a:t>
            </a:r>
          </a:p>
          <a:p>
            <a:endParaRPr lang="en-GB"/>
          </a:p>
          <a:p>
            <a:r>
              <a:rPr lang="en-GB"/>
              <a:t> (Glass, 1999; Eisenstadt, 2011)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1619250" y="476250"/>
            <a:ext cx="6048375" cy="523875"/>
          </a:xfrm>
          <a:prstGeom prst="rect">
            <a:avLst/>
          </a:prstGeom>
          <a:noFill/>
          <a:ln w="9525">
            <a:noFill/>
            <a:miter lim="800000"/>
            <a:headEnd/>
            <a:tailEnd/>
          </a:ln>
        </p:spPr>
        <p:txBody>
          <a:bodyPr>
            <a:spAutoFit/>
          </a:bodyPr>
          <a:lstStyle/>
          <a:p>
            <a:pPr algn="ctr"/>
            <a:r>
              <a:rPr lang="en-GB" sz="2800" b="1"/>
              <a:t>Sure Start</a:t>
            </a:r>
          </a:p>
        </p:txBody>
      </p:sp>
      <p:sp>
        <p:nvSpPr>
          <p:cNvPr id="61443" name="TextBox 2"/>
          <p:cNvSpPr txBox="1">
            <a:spLocks noChangeArrowheads="1"/>
          </p:cNvSpPr>
          <p:nvPr/>
        </p:nvSpPr>
        <p:spPr bwMode="auto">
          <a:xfrm>
            <a:off x="611188" y="1125538"/>
            <a:ext cx="8208962" cy="5324475"/>
          </a:xfrm>
          <a:prstGeom prst="rect">
            <a:avLst/>
          </a:prstGeom>
          <a:noFill/>
          <a:ln w="9525">
            <a:noFill/>
            <a:miter lim="800000"/>
            <a:headEnd/>
            <a:tailEnd/>
          </a:ln>
        </p:spPr>
        <p:txBody>
          <a:bodyPr>
            <a:spAutoFit/>
          </a:bodyPr>
          <a:lstStyle/>
          <a:p>
            <a:r>
              <a:rPr lang="en-GB" sz="2000"/>
              <a:t>The original idea was that Sure Start would be ‘Nurturing’, helping and supporting mothers to bring up their babies/young children.  The focus shifted to childcare, education and helping parents to get paid work.</a:t>
            </a:r>
          </a:p>
          <a:p>
            <a:endParaRPr lang="en-GB" sz="2000"/>
          </a:p>
          <a:p>
            <a:r>
              <a:rPr lang="en-GB" sz="2000"/>
              <a:t>Sure Start was very popular with the public and politicians and expanded rapidly (faster than the civil servants wanted!)</a:t>
            </a:r>
          </a:p>
          <a:p>
            <a:endParaRPr lang="en-GB" sz="2000"/>
          </a:p>
          <a:p>
            <a:r>
              <a:rPr lang="en-GB" sz="2000"/>
              <a:t>1999/2000	£80 million</a:t>
            </a:r>
          </a:p>
          <a:p>
            <a:r>
              <a:rPr lang="en-GB" sz="2000"/>
              <a:t>2000/2001	£184 million</a:t>
            </a:r>
          </a:p>
          <a:p>
            <a:r>
              <a:rPr lang="en-GB" sz="2000"/>
              <a:t>2001/2002	£284 million</a:t>
            </a:r>
          </a:p>
          <a:p>
            <a:r>
              <a:rPr lang="en-GB" sz="2000"/>
              <a:t>2002/2003	£449 million</a:t>
            </a:r>
          </a:p>
          <a:p>
            <a:r>
              <a:rPr lang="en-GB" sz="2000"/>
              <a:t>2003/2004	£449 million</a:t>
            </a:r>
          </a:p>
          <a:p>
            <a:endParaRPr lang="en-GB" sz="2000"/>
          </a:p>
          <a:p>
            <a:r>
              <a:rPr lang="en-GB" sz="2000"/>
              <a:t>After 2004/05 Sure Start went from being 500 Children’s Centres targeted in the poorest areas to a Universal service with 3,500 centres throughout the country.  Sure Start was one of the few services designed for the ‘poor’ where the ‘rich’ actively worked to get access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827088" y="260350"/>
            <a:ext cx="7632700" cy="400050"/>
          </a:xfrm>
          <a:prstGeom prst="rect">
            <a:avLst/>
          </a:prstGeom>
          <a:noFill/>
          <a:ln w="9525">
            <a:noFill/>
            <a:miter lim="800000"/>
            <a:headEnd/>
            <a:tailEnd/>
          </a:ln>
        </p:spPr>
        <p:txBody>
          <a:bodyPr>
            <a:spAutoFit/>
          </a:bodyPr>
          <a:lstStyle/>
          <a:p>
            <a:pPr algn="ctr"/>
            <a:r>
              <a:rPr lang="en-GB" sz="2000" b="1"/>
              <a:t>Sure Start – Did it Work?</a:t>
            </a:r>
          </a:p>
        </p:txBody>
      </p:sp>
      <p:sp>
        <p:nvSpPr>
          <p:cNvPr id="62467" name="TextBox 2"/>
          <p:cNvSpPr txBox="1">
            <a:spLocks noChangeArrowheads="1"/>
          </p:cNvSpPr>
          <p:nvPr/>
        </p:nvSpPr>
        <p:spPr bwMode="auto">
          <a:xfrm>
            <a:off x="755650" y="908050"/>
            <a:ext cx="8064500" cy="5648325"/>
          </a:xfrm>
          <a:prstGeom prst="rect">
            <a:avLst/>
          </a:prstGeom>
          <a:noFill/>
          <a:ln w="9525">
            <a:noFill/>
            <a:miter lim="800000"/>
            <a:headEnd/>
            <a:tailEnd/>
          </a:ln>
        </p:spPr>
        <p:txBody>
          <a:bodyPr>
            <a:spAutoFit/>
          </a:bodyPr>
          <a:lstStyle/>
          <a:p>
            <a:r>
              <a:rPr lang="en-GB" sz="1900"/>
              <a:t>Sure Start became to be seen by Ministers as a means to an end (e.g. getting parents into paid work) rather than a social good in its own right (e.g. early education and nurturing)</a:t>
            </a:r>
          </a:p>
          <a:p>
            <a:endParaRPr lang="en-GB" sz="1900"/>
          </a:p>
          <a:p>
            <a:r>
              <a:rPr lang="en-GB" sz="1900" b="1"/>
              <a:t>Impact Evaluation Findings (2005, 2008, 2010)</a:t>
            </a:r>
          </a:p>
          <a:p>
            <a:r>
              <a:rPr lang="en-GB" sz="1900"/>
              <a:t>Compared outcomes for children in Sure Start areas with a matched sample of children from a national survey (Millennium Cohort) .</a:t>
            </a:r>
          </a:p>
          <a:p>
            <a:endParaRPr lang="en-GB" sz="1900"/>
          </a:p>
          <a:p>
            <a:r>
              <a:rPr lang="en-GB" sz="1900"/>
              <a:t>Effects for children  - better health and fewer obese young children – BUT no other significant effects!</a:t>
            </a:r>
          </a:p>
          <a:p>
            <a:endParaRPr lang="en-GB" sz="1900"/>
          </a:p>
          <a:p>
            <a:r>
              <a:rPr lang="en-GB" sz="1900"/>
              <a:t>Effects for Parents – greater life satisfaction, better parenting, more stimulating  and less chaotic home environment for children and an increase in paid work by parents BUT mothers were also less likely to attend school meetings and were more likely to report depression.</a:t>
            </a:r>
          </a:p>
          <a:p>
            <a:endParaRPr lang="en-GB" sz="1900"/>
          </a:p>
          <a:p>
            <a:r>
              <a:rPr lang="en-GB" sz="1900"/>
              <a:t>So Sure Start was very good for parents (particularly mothers) but had  limited impact on young children particularly their cognitive development and education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755650" y="549275"/>
            <a:ext cx="7561263" cy="646113"/>
          </a:xfrm>
          <a:prstGeom prst="rect">
            <a:avLst/>
          </a:prstGeom>
          <a:noFill/>
          <a:ln w="9525">
            <a:noFill/>
            <a:miter lim="800000"/>
            <a:headEnd/>
            <a:tailEnd/>
          </a:ln>
        </p:spPr>
        <p:txBody>
          <a:bodyPr>
            <a:spAutoFit/>
          </a:bodyPr>
          <a:lstStyle/>
          <a:p>
            <a:pPr algn="ctr"/>
            <a:r>
              <a:rPr lang="en-GB" sz="3600" b="1"/>
              <a:t>What was achieved?</a:t>
            </a:r>
          </a:p>
        </p:txBody>
      </p:sp>
      <p:sp>
        <p:nvSpPr>
          <p:cNvPr id="63491" name="TextBox 2"/>
          <p:cNvSpPr txBox="1">
            <a:spLocks noChangeArrowheads="1"/>
          </p:cNvSpPr>
          <p:nvPr/>
        </p:nvSpPr>
        <p:spPr bwMode="auto">
          <a:xfrm>
            <a:off x="971550" y="1341438"/>
            <a:ext cx="7632700" cy="5262562"/>
          </a:xfrm>
          <a:prstGeom prst="rect">
            <a:avLst/>
          </a:prstGeom>
          <a:noFill/>
          <a:ln w="9525">
            <a:noFill/>
            <a:miter lim="800000"/>
            <a:headEnd/>
            <a:tailEnd/>
          </a:ln>
        </p:spPr>
        <p:txBody>
          <a:bodyPr>
            <a:spAutoFit/>
          </a:bodyPr>
          <a:lstStyle/>
          <a:p>
            <a:pPr marL="342900" indent="-342900">
              <a:buFontTx/>
              <a:buAutoNum type="arabicParenR"/>
            </a:pPr>
            <a:r>
              <a:rPr lang="en-GB" sz="2400"/>
              <a:t>Established the importance of services for young children – this idea is no longer contested in the UK.</a:t>
            </a:r>
            <a:br>
              <a:rPr lang="en-GB" sz="2400"/>
            </a:br>
            <a:endParaRPr lang="en-GB" sz="2400"/>
          </a:p>
          <a:p>
            <a:pPr marL="342900" indent="-342900">
              <a:buFontTx/>
              <a:buAutoNum type="arabicParenR"/>
            </a:pPr>
            <a:r>
              <a:rPr lang="en-GB" sz="2400"/>
              <a:t>Extended the right to publically funded early education and childcare services.</a:t>
            </a:r>
            <a:br>
              <a:rPr lang="en-GB" sz="2400"/>
            </a:br>
            <a:endParaRPr lang="en-GB" sz="2400"/>
          </a:p>
          <a:p>
            <a:pPr marL="342900" indent="-342900">
              <a:buFontTx/>
              <a:buAutoNum type="arabicParenR"/>
            </a:pPr>
            <a:r>
              <a:rPr lang="en-GB" sz="2400"/>
              <a:t>Established Sure Start Children’s Centres as the place parents go for advice and support i.e. Sure Start is a good ‘brand’.</a:t>
            </a:r>
          </a:p>
          <a:p>
            <a:pPr marL="342900" indent="-342900">
              <a:buFontTx/>
              <a:buAutoNum type="arabicParenR"/>
            </a:pPr>
            <a:endParaRPr lang="en-GB" sz="2400"/>
          </a:p>
          <a:p>
            <a:pPr marL="342900" indent="-342900">
              <a:buFontTx/>
              <a:buAutoNum type="arabicParenR"/>
            </a:pPr>
            <a:r>
              <a:rPr lang="en-GB" sz="2400"/>
              <a:t>Developed a service that is very popular with parents.</a:t>
            </a:r>
          </a:p>
          <a:p>
            <a:pPr marL="342900" indent="-342900"/>
            <a:endParaRPr lang="en-GB" sz="2400"/>
          </a:p>
          <a:p>
            <a:pPr marL="342900" indent="-342900"/>
            <a:r>
              <a:rPr lang="en-GB" sz="2400"/>
              <a:t>(Eisenstadt, 2011)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836613"/>
            <a:ext cx="7920038" cy="6186487"/>
          </a:xfrm>
          <a:prstGeom prst="rect">
            <a:avLst/>
          </a:prstGeom>
          <a:noFill/>
        </p:spPr>
        <p:txBody>
          <a:bodyPr>
            <a:spAutoFit/>
          </a:bodyPr>
          <a:lstStyle/>
          <a:p>
            <a:pPr marL="342900" indent="-342900">
              <a:buFont typeface="+mj-lt"/>
              <a:buAutoNum type="arabicPeriod"/>
              <a:defRPr/>
            </a:pPr>
            <a:r>
              <a:rPr lang="en-GB" dirty="0"/>
              <a:t>Increasing the income of poor families with children.</a:t>
            </a:r>
          </a:p>
          <a:p>
            <a:pPr marL="342900" indent="-342900">
              <a:buFont typeface="+mj-lt"/>
              <a:buAutoNum type="arabicPeriod"/>
              <a:defRPr/>
            </a:pPr>
            <a:r>
              <a:rPr lang="en-GB" dirty="0"/>
              <a:t>Ensure that, as far as possible, children living in low income families are not materially deprived.</a:t>
            </a:r>
          </a:p>
          <a:p>
            <a:pPr marL="342900" indent="-342900">
              <a:buFont typeface="+mj-lt"/>
              <a:buAutoNum type="arabicPeriod"/>
              <a:defRPr/>
            </a:pPr>
            <a:r>
              <a:rPr lang="en-GB" dirty="0"/>
              <a:t>Promote and facilitate paid employment for parents in low-income families.</a:t>
            </a:r>
          </a:p>
          <a:p>
            <a:pPr marL="342900" indent="-342900">
              <a:buFont typeface="+mj-lt"/>
              <a:buAutoNum type="arabicPeriod"/>
              <a:defRPr/>
            </a:pPr>
            <a:r>
              <a:rPr lang="en-GB" dirty="0"/>
              <a:t>Provide low-income parents with the skills needed to secure employment.</a:t>
            </a:r>
          </a:p>
          <a:p>
            <a:pPr marL="342900" indent="-342900">
              <a:buFont typeface="+mj-lt"/>
              <a:buAutoNum type="arabicPeriod"/>
              <a:defRPr/>
            </a:pPr>
            <a:r>
              <a:rPr lang="en-GB" dirty="0"/>
              <a:t>Help young people take advantage of employment opportunities.</a:t>
            </a:r>
          </a:p>
          <a:p>
            <a:pPr marL="342900" indent="-342900">
              <a:buFont typeface="+mj-lt"/>
              <a:buAutoNum type="arabicPeriod"/>
              <a:defRPr/>
            </a:pPr>
            <a:r>
              <a:rPr lang="en-GB" dirty="0"/>
              <a:t>Support the parenting of children.</a:t>
            </a:r>
          </a:p>
          <a:p>
            <a:pPr marL="342900" indent="-342900">
              <a:buFont typeface="+mj-lt"/>
              <a:buAutoNum type="arabicPeriod"/>
              <a:defRPr/>
            </a:pPr>
            <a:r>
              <a:rPr lang="en-GB" dirty="0"/>
              <a:t>Reduce inequalities in educational attainment between children and young people.</a:t>
            </a:r>
          </a:p>
          <a:p>
            <a:pPr marL="342900" indent="-342900">
              <a:buFont typeface="+mj-lt"/>
              <a:buAutoNum type="arabicPeriod"/>
              <a:defRPr/>
            </a:pPr>
            <a:r>
              <a:rPr lang="en-GB" dirty="0"/>
              <a:t>Help young people participate effectively in education and training.</a:t>
            </a:r>
          </a:p>
          <a:p>
            <a:pPr marL="342900" indent="-342900">
              <a:buFont typeface="+mj-lt"/>
              <a:buAutoNum type="arabicPeriod"/>
              <a:defRPr/>
            </a:pPr>
            <a:r>
              <a:rPr lang="en-GB" dirty="0"/>
              <a:t>Reduce inequalities in health between children and between their parents, so far as necessary, to ensure children’s well-being.</a:t>
            </a:r>
          </a:p>
          <a:p>
            <a:pPr marL="342900" indent="-342900">
              <a:buFont typeface="+mj-lt"/>
              <a:buAutoNum type="arabicPeriod"/>
              <a:defRPr/>
            </a:pPr>
            <a:r>
              <a:rPr lang="en-GB" dirty="0"/>
              <a:t>Reduce inequalities in participation in cultural, sporting and leisure activities between children and between children’s parents, so far as necessary, to ensure children’s well-being.</a:t>
            </a:r>
          </a:p>
          <a:p>
            <a:pPr marL="342900" indent="-342900">
              <a:buFont typeface="+mj-lt"/>
              <a:buAutoNum type="arabicPeriod"/>
              <a:defRPr/>
            </a:pPr>
            <a:r>
              <a:rPr lang="en-GB" dirty="0"/>
              <a:t>Help young people participate effectively and responsibly in the life of their community.</a:t>
            </a:r>
          </a:p>
          <a:p>
            <a:pPr marL="342900" indent="-342900">
              <a:buFont typeface="+mj-lt"/>
              <a:buAutoNum type="arabicPeriod"/>
              <a:defRPr/>
            </a:pPr>
            <a:r>
              <a:rPr lang="en-GB" dirty="0"/>
              <a:t>Ensure that all children grow up in decent housing.</a:t>
            </a:r>
          </a:p>
          <a:p>
            <a:pPr marL="342900" indent="-342900">
              <a:buFont typeface="+mj-lt"/>
              <a:buAutoNum type="arabicPeriod"/>
              <a:defRPr/>
            </a:pPr>
            <a:r>
              <a:rPr lang="en-GB" dirty="0"/>
              <a:t>Ensure that all children grow up in safe and cohesive communities.</a:t>
            </a:r>
          </a:p>
          <a:p>
            <a:pPr>
              <a:defRPr/>
            </a:pPr>
            <a:endParaRPr lang="en-GB" dirty="0"/>
          </a:p>
        </p:txBody>
      </p:sp>
      <p:sp>
        <p:nvSpPr>
          <p:cNvPr id="64515" name="TextBox 2"/>
          <p:cNvSpPr txBox="1">
            <a:spLocks noChangeArrowheads="1"/>
          </p:cNvSpPr>
          <p:nvPr/>
        </p:nvSpPr>
        <p:spPr bwMode="auto">
          <a:xfrm>
            <a:off x="971550" y="260350"/>
            <a:ext cx="6913563" cy="369888"/>
          </a:xfrm>
          <a:prstGeom prst="rect">
            <a:avLst/>
          </a:prstGeom>
          <a:noFill/>
          <a:ln w="9525">
            <a:noFill/>
            <a:miter lim="800000"/>
            <a:headEnd/>
            <a:tailEnd/>
          </a:ln>
        </p:spPr>
        <p:txBody>
          <a:bodyPr>
            <a:spAutoFit/>
          </a:bodyPr>
          <a:lstStyle/>
          <a:p>
            <a:pPr algn="ctr"/>
            <a:r>
              <a:rPr lang="en-GB" b="1"/>
              <a:t>Welsh Child Poverty Strategy: The first of many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p:cNvSpPr txBox="1">
            <a:spLocks noChangeArrowheads="1"/>
          </p:cNvSpPr>
          <p:nvPr/>
        </p:nvSpPr>
        <p:spPr bwMode="auto">
          <a:xfrm>
            <a:off x="1042988" y="2492375"/>
            <a:ext cx="7705725" cy="831850"/>
          </a:xfrm>
          <a:prstGeom prst="rect">
            <a:avLst/>
          </a:prstGeom>
          <a:noFill/>
          <a:ln w="9525">
            <a:noFill/>
            <a:miter lim="800000"/>
            <a:headEnd/>
            <a:tailEnd/>
          </a:ln>
        </p:spPr>
        <p:txBody>
          <a:bodyPr>
            <a:spAutoFit/>
          </a:bodyPr>
          <a:lstStyle/>
          <a:p>
            <a:pPr algn="ctr"/>
            <a:r>
              <a:rPr lang="en-GB" sz="2400" b="1"/>
              <a:t>Why is Poverty &amp; Social Inclusion Policy Important for Japan?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4427538" y="6396038"/>
            <a:ext cx="4716462" cy="461962"/>
          </a:xfrm>
          <a:prstGeom prst="rect">
            <a:avLst/>
          </a:prstGeom>
          <a:noFill/>
          <a:ln w="9525">
            <a:noFill/>
            <a:miter lim="800000"/>
            <a:headEnd/>
            <a:tailEnd/>
          </a:ln>
        </p:spPr>
        <p:txBody>
          <a:bodyPr>
            <a:spAutoFit/>
          </a:bodyPr>
          <a:lstStyle/>
          <a:p>
            <a:pPr>
              <a:spcBef>
                <a:spcPct val="50000"/>
              </a:spcBef>
            </a:pPr>
            <a:r>
              <a:rPr lang="en-GB" sz="1200"/>
              <a:t>NIPSSR (2004) P</a:t>
            </a:r>
            <a:r>
              <a:rPr lang="en-GB" sz="1200" i="1"/>
              <a:t>opulation Projections for Japan,: 2001 to 2050</a:t>
            </a:r>
            <a:br>
              <a:rPr lang="en-GB" sz="1200" i="1"/>
            </a:br>
            <a:r>
              <a:rPr lang="en-GB" sz="1200" i="1">
                <a:hlinkClick r:id="rId2"/>
              </a:rPr>
              <a:t>http://www.ipss.go.jp/pp-newest/e/ppfj02/top.html</a:t>
            </a:r>
            <a:r>
              <a:rPr lang="en-GB" sz="1200" i="1"/>
              <a:t> </a:t>
            </a:r>
          </a:p>
        </p:txBody>
      </p:sp>
      <p:pic>
        <p:nvPicPr>
          <p:cNvPr id="66563" name="Picture 2"/>
          <p:cNvPicPr>
            <a:picLocks noChangeAspect="1" noChangeArrowheads="1"/>
          </p:cNvPicPr>
          <p:nvPr/>
        </p:nvPicPr>
        <p:blipFill>
          <a:blip r:embed="rId3" cstate="print"/>
          <a:srcRect/>
          <a:stretch>
            <a:fillRect/>
          </a:stretch>
        </p:blipFill>
        <p:spPr bwMode="auto">
          <a:xfrm>
            <a:off x="395288" y="692150"/>
            <a:ext cx="8137525" cy="5643563"/>
          </a:xfrm>
          <a:prstGeom prst="rect">
            <a:avLst/>
          </a:prstGeom>
          <a:noFill/>
          <a:ln w="9525">
            <a:noFill/>
            <a:miter lim="800000"/>
            <a:headEnd/>
            <a:tailEnd/>
          </a:ln>
        </p:spPr>
      </p:pic>
      <p:sp>
        <p:nvSpPr>
          <p:cNvPr id="66564" name="TextBox 4"/>
          <p:cNvSpPr txBox="1">
            <a:spLocks noChangeArrowheads="1"/>
          </p:cNvSpPr>
          <p:nvPr/>
        </p:nvSpPr>
        <p:spPr bwMode="auto">
          <a:xfrm>
            <a:off x="539750" y="188913"/>
            <a:ext cx="8064500" cy="461962"/>
          </a:xfrm>
          <a:prstGeom prst="rect">
            <a:avLst/>
          </a:prstGeom>
          <a:noFill/>
          <a:ln w="9525">
            <a:noFill/>
            <a:miter lim="800000"/>
            <a:headEnd/>
            <a:tailEnd/>
          </a:ln>
        </p:spPr>
        <p:txBody>
          <a:bodyPr>
            <a:spAutoFit/>
          </a:bodyPr>
          <a:lstStyle/>
          <a:p>
            <a:pPr algn="ctr"/>
            <a:r>
              <a:rPr lang="en-GB" sz="2400" b="1"/>
              <a:t>Population Change in Japan: 1950 to 2100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827088" y="260350"/>
            <a:ext cx="7561262" cy="366713"/>
          </a:xfrm>
          <a:prstGeom prst="rect">
            <a:avLst/>
          </a:prstGeom>
          <a:noFill/>
          <a:ln w="9525">
            <a:noFill/>
            <a:miter lim="800000"/>
            <a:headEnd/>
            <a:tailEnd/>
          </a:ln>
        </p:spPr>
        <p:txBody>
          <a:bodyPr>
            <a:spAutoFit/>
          </a:bodyPr>
          <a:lstStyle/>
          <a:p>
            <a:pPr algn="ctr">
              <a:spcBef>
                <a:spcPct val="50000"/>
              </a:spcBef>
            </a:pPr>
            <a:r>
              <a:rPr lang="en-GB" b="1"/>
              <a:t>Percentage of the Elderly in the World</a:t>
            </a:r>
            <a:r>
              <a:rPr lang="en-GB"/>
              <a:t> </a:t>
            </a:r>
          </a:p>
        </p:txBody>
      </p:sp>
      <p:pic>
        <p:nvPicPr>
          <p:cNvPr id="67587" name="Picture 3"/>
          <p:cNvPicPr>
            <a:picLocks noChangeAspect="1" noChangeArrowheads="1"/>
          </p:cNvPicPr>
          <p:nvPr/>
        </p:nvPicPr>
        <p:blipFill>
          <a:blip r:embed="rId2" cstate="print"/>
          <a:srcRect/>
          <a:stretch>
            <a:fillRect/>
          </a:stretch>
        </p:blipFill>
        <p:spPr bwMode="auto">
          <a:xfrm>
            <a:off x="0" y="846138"/>
            <a:ext cx="9144000" cy="546576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681038" y="590550"/>
            <a:ext cx="8067675" cy="5884863"/>
          </a:xfrm>
          <a:prstGeom prst="rect">
            <a:avLst/>
          </a:prstGeom>
          <a:noFill/>
          <a:ln w="9525">
            <a:noFill/>
            <a:miter lim="800000"/>
            <a:headEnd/>
            <a:tailEnd/>
          </a:ln>
        </p:spPr>
      </p:pic>
      <p:sp>
        <p:nvSpPr>
          <p:cNvPr id="68611" name="Text Box 3"/>
          <p:cNvSpPr txBox="1">
            <a:spLocks noChangeArrowheads="1"/>
          </p:cNvSpPr>
          <p:nvPr/>
        </p:nvSpPr>
        <p:spPr bwMode="auto">
          <a:xfrm>
            <a:off x="1042988" y="0"/>
            <a:ext cx="7058025" cy="366713"/>
          </a:xfrm>
          <a:prstGeom prst="rect">
            <a:avLst/>
          </a:prstGeom>
          <a:noFill/>
          <a:ln w="9525">
            <a:noFill/>
            <a:miter lim="800000"/>
            <a:headEnd/>
            <a:tailEnd/>
          </a:ln>
        </p:spPr>
        <p:txBody>
          <a:bodyPr>
            <a:spAutoFit/>
          </a:bodyPr>
          <a:lstStyle/>
          <a:p>
            <a:pPr algn="ctr">
              <a:spcBef>
                <a:spcPct val="50000"/>
              </a:spcBef>
            </a:pPr>
            <a:r>
              <a:rPr lang="en-GB" b="1"/>
              <a:t>Projected trends in the Elderly Living Alone in Japan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55650" y="476250"/>
            <a:ext cx="7777163" cy="519113"/>
          </a:xfrm>
          <a:prstGeom prst="rect">
            <a:avLst/>
          </a:prstGeom>
          <a:noFill/>
          <a:ln w="9525">
            <a:noFill/>
            <a:miter lim="800000"/>
            <a:headEnd/>
            <a:tailEnd/>
          </a:ln>
        </p:spPr>
        <p:txBody>
          <a:bodyPr>
            <a:spAutoFit/>
          </a:bodyPr>
          <a:lstStyle/>
          <a:p>
            <a:pPr algn="ctr">
              <a:spcBef>
                <a:spcPct val="50000"/>
              </a:spcBef>
            </a:pPr>
            <a:r>
              <a:rPr lang="en-GB" sz="2800" b="1"/>
              <a:t>UK Child Poverty Act 2010</a:t>
            </a:r>
          </a:p>
        </p:txBody>
      </p:sp>
      <p:sp>
        <p:nvSpPr>
          <p:cNvPr id="32771" name="Text Box 3"/>
          <p:cNvSpPr txBox="1">
            <a:spLocks noChangeArrowheads="1"/>
          </p:cNvSpPr>
          <p:nvPr/>
        </p:nvSpPr>
        <p:spPr bwMode="auto">
          <a:xfrm>
            <a:off x="323850" y="1341438"/>
            <a:ext cx="8496300" cy="5089525"/>
          </a:xfrm>
          <a:prstGeom prst="rect">
            <a:avLst/>
          </a:prstGeom>
          <a:noFill/>
          <a:ln w="9525">
            <a:noFill/>
            <a:miter lim="800000"/>
            <a:headEnd/>
            <a:tailEnd/>
          </a:ln>
        </p:spPr>
        <p:txBody>
          <a:bodyPr>
            <a:spAutoFit/>
          </a:bodyPr>
          <a:lstStyle/>
          <a:p>
            <a:r>
              <a:rPr lang="en-GB" sz="2000"/>
              <a:t>Places in legislation the commitment to eradicate child poverty by 2020, this means that UK Secretary of State will have a duty to meet the following child poverty targets: </a:t>
            </a:r>
          </a:p>
          <a:p>
            <a:endParaRPr lang="en-GB" sz="2000"/>
          </a:p>
          <a:p>
            <a:pPr lvl="1">
              <a:spcAft>
                <a:spcPct val="10000"/>
              </a:spcAft>
              <a:buFontTx/>
              <a:buChar char="•"/>
            </a:pPr>
            <a:r>
              <a:rPr lang="en-GB" sz="2000" b="1"/>
              <a:t>Relative poverty</a:t>
            </a:r>
            <a:r>
              <a:rPr lang="en-GB" sz="2000"/>
              <a:t>: Less than 10% of children living in relative low income poverty by 2020. </a:t>
            </a:r>
          </a:p>
          <a:p>
            <a:pPr lvl="1">
              <a:spcAft>
                <a:spcPct val="10000"/>
              </a:spcAft>
              <a:buFontTx/>
              <a:buChar char="•"/>
            </a:pPr>
            <a:r>
              <a:rPr lang="en-GB" sz="2000" b="1"/>
              <a:t>Material Deprivation</a:t>
            </a:r>
            <a:r>
              <a:rPr lang="en-GB" sz="2000"/>
              <a:t>: Less than 5% of children living in combined material deprivation and low income. </a:t>
            </a:r>
          </a:p>
          <a:p>
            <a:pPr lvl="1">
              <a:spcAft>
                <a:spcPct val="10000"/>
              </a:spcAft>
              <a:buFontTx/>
              <a:buChar char="•"/>
            </a:pPr>
            <a:r>
              <a:rPr lang="en-GB" sz="2000" b="1"/>
              <a:t>Absolute low income</a:t>
            </a:r>
            <a:r>
              <a:rPr lang="en-GB" sz="2000"/>
              <a:t>: Reduce the proportion of children who live in absolute low income to less than 5%.</a:t>
            </a:r>
          </a:p>
          <a:p>
            <a:pPr lvl="1">
              <a:spcAft>
                <a:spcPct val="10000"/>
              </a:spcAft>
              <a:buFontTx/>
              <a:buChar char="•"/>
            </a:pPr>
            <a:r>
              <a:rPr lang="en-GB" sz="2000" b="1"/>
              <a:t>Persistent Poverty</a:t>
            </a:r>
            <a:r>
              <a:rPr lang="en-GB" sz="2000"/>
              <a:t>: percentage of children living in relative poverty for three out of four years (target level to be set by the end of 2014 as data are currently unavailable)</a:t>
            </a:r>
          </a:p>
          <a:p>
            <a:pPr lvl="3">
              <a:buFontTx/>
              <a:buChar char="•"/>
            </a:pPr>
            <a:endParaRPr lang="en-GB" sz="2000"/>
          </a:p>
          <a:p>
            <a:r>
              <a:rPr lang="en-GB" sz="2000"/>
              <a:t>Requires the UK Secretary of State to publish a UK child poverty strategy, which must be revised every three years</a:t>
            </a:r>
            <a:r>
              <a:rPr lang="en-GB"/>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Japan population ageing"/>
          <p:cNvPicPr>
            <a:picLocks noChangeAspect="1" noChangeArrowheads="1"/>
          </p:cNvPicPr>
          <p:nvPr/>
        </p:nvPicPr>
        <p:blipFill>
          <a:blip r:embed="rId2" cstate="print"/>
          <a:srcRect/>
          <a:stretch>
            <a:fillRect/>
          </a:stretch>
        </p:blipFill>
        <p:spPr bwMode="auto">
          <a:xfrm>
            <a:off x="0" y="747713"/>
            <a:ext cx="8820150" cy="517366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japan projected pop change 1900-2100"/>
          <p:cNvPicPr>
            <a:picLocks noChangeAspect="1" noChangeArrowheads="1"/>
          </p:cNvPicPr>
          <p:nvPr/>
        </p:nvPicPr>
        <p:blipFill>
          <a:blip r:embed="rId2" cstate="print"/>
          <a:srcRect/>
          <a:stretch>
            <a:fillRect/>
          </a:stretch>
        </p:blipFill>
        <p:spPr bwMode="auto">
          <a:xfrm>
            <a:off x="323850" y="620713"/>
            <a:ext cx="8424863" cy="5964237"/>
          </a:xfrm>
          <a:prstGeom prst="rect">
            <a:avLst/>
          </a:prstGeom>
          <a:noFill/>
          <a:ln w="9525">
            <a:noFill/>
            <a:miter lim="800000"/>
            <a:headEnd/>
            <a:tailEnd/>
          </a:ln>
        </p:spPr>
      </p:pic>
      <p:sp>
        <p:nvSpPr>
          <p:cNvPr id="70659" name="Rectangle 3"/>
          <p:cNvSpPr>
            <a:spLocks noChangeArrowheads="1"/>
          </p:cNvSpPr>
          <p:nvPr/>
        </p:nvSpPr>
        <p:spPr bwMode="auto">
          <a:xfrm>
            <a:off x="4287838" y="6613525"/>
            <a:ext cx="4856162" cy="244475"/>
          </a:xfrm>
          <a:prstGeom prst="rect">
            <a:avLst/>
          </a:prstGeom>
          <a:noFill/>
          <a:ln w="9525">
            <a:noFill/>
            <a:miter lim="800000"/>
            <a:headEnd/>
            <a:tailEnd/>
          </a:ln>
        </p:spPr>
        <p:txBody>
          <a:bodyPr wrap="none">
            <a:spAutoFit/>
          </a:bodyPr>
          <a:lstStyle/>
          <a:p>
            <a:pPr>
              <a:spcBef>
                <a:spcPct val="50000"/>
              </a:spcBef>
            </a:pPr>
            <a:r>
              <a:rPr lang="en-GB" sz="1000"/>
              <a:t>Source: Japan Statistics Bureau &amp; NIPSSR (2002) </a:t>
            </a:r>
            <a:r>
              <a:rPr lang="en-GB" sz="1000" i="1"/>
              <a:t>Population Projections for Japan</a:t>
            </a:r>
          </a:p>
        </p:txBody>
      </p:sp>
      <p:sp>
        <p:nvSpPr>
          <p:cNvPr id="70660" name="Text Box 4"/>
          <p:cNvSpPr txBox="1">
            <a:spLocks noChangeArrowheads="1"/>
          </p:cNvSpPr>
          <p:nvPr/>
        </p:nvSpPr>
        <p:spPr bwMode="auto">
          <a:xfrm>
            <a:off x="1187450" y="333375"/>
            <a:ext cx="6840538" cy="366713"/>
          </a:xfrm>
          <a:prstGeom prst="rect">
            <a:avLst/>
          </a:prstGeom>
          <a:noFill/>
          <a:ln w="9525">
            <a:noFill/>
            <a:miter lim="800000"/>
            <a:headEnd/>
            <a:tailEnd/>
          </a:ln>
        </p:spPr>
        <p:txBody>
          <a:bodyPr>
            <a:spAutoFit/>
          </a:bodyPr>
          <a:lstStyle/>
          <a:p>
            <a:pPr algn="ctr">
              <a:spcBef>
                <a:spcPct val="50000"/>
              </a:spcBef>
            </a:pPr>
            <a:r>
              <a:rPr lang="en-GB" b="1"/>
              <a:t>Japan – Potential Population Change 1900 to 2100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84213" y="1341438"/>
            <a:ext cx="7848600" cy="4473575"/>
          </a:xfrm>
          <a:prstGeom prst="rect">
            <a:avLst/>
          </a:prstGeom>
          <a:noFill/>
          <a:ln w="9525">
            <a:noFill/>
            <a:miter lim="800000"/>
            <a:headEnd/>
            <a:tailEnd/>
          </a:ln>
        </p:spPr>
        <p:txBody>
          <a:bodyPr>
            <a:spAutoFit/>
          </a:bodyPr>
          <a:lstStyle/>
          <a:p>
            <a:pPr>
              <a:spcBef>
                <a:spcPct val="50000"/>
              </a:spcBef>
            </a:pPr>
            <a:r>
              <a:rPr lang="en-GB" sz="2400"/>
              <a:t>In 2004, over 1 million people in Japan were aged 90 or over. </a:t>
            </a:r>
          </a:p>
          <a:p>
            <a:pPr>
              <a:spcBef>
                <a:spcPct val="50000"/>
              </a:spcBef>
            </a:pPr>
            <a:r>
              <a:rPr lang="en-GB" sz="2400"/>
              <a:t>In 2005, Japan became the oldest society in human history</a:t>
            </a:r>
          </a:p>
          <a:p>
            <a:pPr>
              <a:spcBef>
                <a:spcPct val="50000"/>
              </a:spcBef>
            </a:pPr>
            <a:r>
              <a:rPr lang="en-GB" sz="2400"/>
              <a:t>In June 2006, Japan’s population is predicted to reach its maximum size of about 128 million people.</a:t>
            </a:r>
          </a:p>
          <a:p>
            <a:pPr>
              <a:spcBef>
                <a:spcPct val="50000"/>
              </a:spcBef>
            </a:pPr>
            <a:r>
              <a:rPr lang="en-GB" sz="2400"/>
              <a:t>In 2007, Japan’s population is projected to begin falling</a:t>
            </a:r>
          </a:p>
          <a:p>
            <a:pPr>
              <a:spcBef>
                <a:spcPct val="50000"/>
              </a:spcBef>
            </a:pPr>
            <a:r>
              <a:rPr lang="en-GB" sz="2400"/>
              <a:t>If current trends continue by 2100 the population of Japan will be between 40 to 45 million people – about the same size as in 1900 </a:t>
            </a:r>
          </a:p>
        </p:txBody>
      </p:sp>
      <p:sp>
        <p:nvSpPr>
          <p:cNvPr id="71683" name="Text Box 3"/>
          <p:cNvSpPr txBox="1">
            <a:spLocks noChangeArrowheads="1"/>
          </p:cNvSpPr>
          <p:nvPr/>
        </p:nvSpPr>
        <p:spPr bwMode="auto">
          <a:xfrm>
            <a:off x="684213" y="333375"/>
            <a:ext cx="7775575" cy="457200"/>
          </a:xfrm>
          <a:prstGeom prst="rect">
            <a:avLst/>
          </a:prstGeom>
          <a:noFill/>
          <a:ln w="9525">
            <a:noFill/>
            <a:miter lim="800000"/>
            <a:headEnd/>
            <a:tailEnd/>
          </a:ln>
        </p:spPr>
        <p:txBody>
          <a:bodyPr>
            <a:spAutoFit/>
          </a:bodyPr>
          <a:lstStyle/>
          <a:p>
            <a:pPr algn="ctr">
              <a:spcBef>
                <a:spcPct val="50000"/>
              </a:spcBef>
            </a:pPr>
            <a:r>
              <a:rPr lang="en-GB" sz="2400" b="1"/>
              <a:t>The Future of Japan’s population?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900113" y="1844675"/>
            <a:ext cx="7559675" cy="523875"/>
          </a:xfrm>
          <a:prstGeom prst="rect">
            <a:avLst/>
          </a:prstGeom>
          <a:noFill/>
          <a:ln w="9525">
            <a:noFill/>
            <a:miter lim="800000"/>
            <a:headEnd/>
            <a:tailEnd/>
          </a:ln>
        </p:spPr>
        <p:txBody>
          <a:bodyPr>
            <a:spAutoFit/>
          </a:bodyPr>
          <a:lstStyle/>
          <a:p>
            <a:pPr algn="ctr">
              <a:spcBef>
                <a:spcPct val="50000"/>
              </a:spcBef>
            </a:pPr>
            <a:r>
              <a:rPr lang="en-GB" sz="2800" b="1"/>
              <a:t>Policy Options for Japan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755650" y="692150"/>
            <a:ext cx="7993063" cy="5632450"/>
          </a:xfrm>
          <a:prstGeom prst="rect">
            <a:avLst/>
          </a:prstGeom>
          <a:noFill/>
          <a:ln w="9525">
            <a:noFill/>
            <a:miter lim="800000"/>
            <a:headEnd/>
            <a:tailEnd/>
          </a:ln>
        </p:spPr>
        <p:txBody>
          <a:bodyPr>
            <a:spAutoFit/>
          </a:bodyPr>
          <a:lstStyle/>
          <a:p>
            <a:pPr marL="342900" indent="-342900" algn="ctr">
              <a:spcBef>
                <a:spcPct val="50000"/>
              </a:spcBef>
            </a:pPr>
            <a:r>
              <a:rPr lang="en-GB" sz="2400" b="1"/>
              <a:t>Possible Policy Options</a:t>
            </a:r>
          </a:p>
          <a:p>
            <a:pPr marL="342900" indent="-342900">
              <a:spcBef>
                <a:spcPct val="50000"/>
              </a:spcBef>
            </a:pPr>
            <a:endParaRPr lang="en-GB" sz="2400"/>
          </a:p>
          <a:p>
            <a:pPr marL="342900" indent="-342900">
              <a:spcBef>
                <a:spcPct val="50000"/>
              </a:spcBef>
              <a:buFontTx/>
              <a:buAutoNum type="arabicParenR"/>
            </a:pPr>
            <a:r>
              <a:rPr lang="en-GB" sz="2400"/>
              <a:t>Do nothing – result likely increasing poverty and eventual extinction of the Japanese nation if current trends continue</a:t>
            </a:r>
          </a:p>
          <a:p>
            <a:pPr marL="342900" indent="-342900">
              <a:spcBef>
                <a:spcPct val="50000"/>
              </a:spcBef>
              <a:buFontTx/>
              <a:buAutoNum type="arabicParenR"/>
            </a:pPr>
            <a:r>
              <a:rPr lang="en-GB" sz="2400"/>
              <a:t>Increase inclusion of Women and change social attitudes  so that men spend less time at work and more time caring for children and doing housework</a:t>
            </a:r>
          </a:p>
          <a:p>
            <a:pPr marL="342900" indent="-342900">
              <a:spcBef>
                <a:spcPct val="50000"/>
              </a:spcBef>
              <a:buFontTx/>
              <a:buAutoNum type="arabicParenR"/>
            </a:pPr>
            <a:r>
              <a:rPr lang="en-GB" sz="2400"/>
              <a:t>Make having children more affordable – pro natalist policies</a:t>
            </a:r>
          </a:p>
          <a:p>
            <a:pPr marL="342900" indent="-342900">
              <a:spcBef>
                <a:spcPct val="50000"/>
              </a:spcBef>
              <a:buFontTx/>
              <a:buAutoNum type="arabicParenR"/>
            </a:pPr>
            <a:r>
              <a:rPr lang="en-GB" sz="2400"/>
              <a:t>Increased immigration.</a:t>
            </a:r>
          </a:p>
          <a:p>
            <a:pPr marL="342900" indent="-342900">
              <a:spcBef>
                <a:spcPct val="50000"/>
              </a:spcBef>
              <a:buFontTx/>
              <a:buAutoNum type="arabicParenR"/>
            </a:pPr>
            <a:endParaRPr lang="en-GB"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900113" y="260350"/>
            <a:ext cx="7775575" cy="854075"/>
          </a:xfrm>
          <a:prstGeom prst="rect">
            <a:avLst/>
          </a:prstGeom>
          <a:noFill/>
          <a:ln w="9525">
            <a:noFill/>
            <a:miter lim="800000"/>
            <a:headEnd/>
            <a:tailEnd/>
          </a:ln>
        </p:spPr>
        <p:txBody>
          <a:bodyPr>
            <a:spAutoFit/>
          </a:bodyPr>
          <a:lstStyle/>
          <a:p>
            <a:pPr algn="ctr">
              <a:spcBef>
                <a:spcPct val="50000"/>
              </a:spcBef>
            </a:pPr>
            <a:r>
              <a:rPr lang="en-GB" sz="2000" b="1"/>
              <a:t>Social Attitudes to Women and Girls in Japan</a:t>
            </a:r>
          </a:p>
          <a:p>
            <a:pPr algn="ctr">
              <a:spcBef>
                <a:spcPct val="50000"/>
              </a:spcBef>
            </a:pPr>
            <a:r>
              <a:rPr lang="en-GB" sz="2000" b="1"/>
              <a:t>Danjyo Kankei – Male and Female Relationships</a:t>
            </a:r>
            <a:endParaRPr lang="en-GB" sz="2400" b="1"/>
          </a:p>
        </p:txBody>
      </p:sp>
      <p:sp>
        <p:nvSpPr>
          <p:cNvPr id="74755" name="Text Box 3"/>
          <p:cNvSpPr txBox="1">
            <a:spLocks noChangeArrowheads="1"/>
          </p:cNvSpPr>
          <p:nvPr/>
        </p:nvSpPr>
        <p:spPr bwMode="auto">
          <a:xfrm>
            <a:off x="827088" y="1484313"/>
            <a:ext cx="7273925" cy="5038725"/>
          </a:xfrm>
          <a:prstGeom prst="rect">
            <a:avLst/>
          </a:prstGeom>
          <a:noFill/>
          <a:ln w="9525">
            <a:noFill/>
            <a:miter lim="800000"/>
            <a:headEnd/>
            <a:tailEnd/>
          </a:ln>
        </p:spPr>
        <p:txBody>
          <a:bodyPr>
            <a:spAutoFit/>
          </a:bodyPr>
          <a:lstStyle/>
          <a:p>
            <a:pPr>
              <a:spcBef>
                <a:spcPct val="50000"/>
              </a:spcBef>
            </a:pPr>
            <a:r>
              <a:rPr lang="en-GB"/>
              <a:t>Traditional </a:t>
            </a:r>
            <a:r>
              <a:rPr lang="en-GB" i="1"/>
              <a:t>ie</a:t>
            </a:r>
            <a:r>
              <a:rPr lang="en-GB"/>
              <a:t> system – women were expected to obey their husbands and be the strong wives of warriors.  In the Meiji era the the Civil Code was based on the </a:t>
            </a:r>
            <a:r>
              <a:rPr lang="en-GB" i="1"/>
              <a:t>ie</a:t>
            </a:r>
            <a:r>
              <a:rPr lang="en-GB"/>
              <a:t> system – the Household Head had legal power over all other household members.</a:t>
            </a:r>
          </a:p>
          <a:p>
            <a:pPr>
              <a:spcBef>
                <a:spcPct val="50000"/>
              </a:spcBef>
            </a:pPr>
            <a:r>
              <a:rPr lang="en-GB"/>
              <a:t>Edo period Confucianism – “Men outside and Women Inside”, Women should obey their Fathers, Husbands and Eldest Sons.</a:t>
            </a:r>
          </a:p>
          <a:p>
            <a:pPr>
              <a:spcBef>
                <a:spcPct val="50000"/>
              </a:spcBef>
            </a:pPr>
            <a:r>
              <a:rPr lang="en-GB"/>
              <a:t>Meiji era – </a:t>
            </a:r>
            <a:r>
              <a:rPr lang="en-GB" i="1"/>
              <a:t>ry</a:t>
            </a:r>
            <a:r>
              <a:rPr lang="en-US" i="1"/>
              <a:t>ōsaikenbo</a:t>
            </a:r>
            <a:r>
              <a:rPr lang="en-US"/>
              <a:t> “good wives and wise mothers” –  to support husbands and be responsible for the education and upbringing of their children.</a:t>
            </a:r>
          </a:p>
          <a:p>
            <a:pPr>
              <a:spcBef>
                <a:spcPct val="50000"/>
              </a:spcBef>
            </a:pPr>
            <a:r>
              <a:rPr lang="en-US"/>
              <a:t>In Japanese many words that describe women are controlling or negative – </a:t>
            </a:r>
            <a:r>
              <a:rPr lang="en-US" i="1"/>
              <a:t>otoko-masari </a:t>
            </a:r>
            <a:r>
              <a:rPr lang="en-US"/>
              <a:t>means ‘a woman who exceeds men’ but it also has connotations of a lack of femininity.  </a:t>
            </a:r>
            <a:r>
              <a:rPr lang="en-US" i="1"/>
              <a:t>Hako-iri-musume</a:t>
            </a:r>
            <a:r>
              <a:rPr lang="en-US"/>
              <a:t> ‘daughter in a box’ and </a:t>
            </a:r>
            <a:r>
              <a:rPr lang="en-US" i="1"/>
              <a:t>Otenba</a:t>
            </a:r>
            <a:r>
              <a:rPr lang="en-US"/>
              <a:t> ‘tomboy’ also have negative connotations.</a:t>
            </a:r>
          </a:p>
          <a:p>
            <a:pPr>
              <a:spcBef>
                <a:spcPct val="50000"/>
              </a:spcBef>
            </a:pPr>
            <a:r>
              <a:rPr lang="en-US"/>
              <a:t>Even in 21</a:t>
            </a:r>
            <a:r>
              <a:rPr lang="en-US" baseline="30000"/>
              <a:t>st</a:t>
            </a:r>
            <a:r>
              <a:rPr lang="en-US"/>
              <a:t> Century Japan women are not considered by all men to be equal.</a:t>
            </a:r>
          </a:p>
        </p:txBody>
      </p:sp>
      <p:sp>
        <p:nvSpPr>
          <p:cNvPr id="74756" name="Text Box 4"/>
          <p:cNvSpPr txBox="1">
            <a:spLocks noChangeArrowheads="1"/>
          </p:cNvSpPr>
          <p:nvPr/>
        </p:nvSpPr>
        <p:spPr bwMode="auto">
          <a:xfrm>
            <a:off x="4572000" y="6524625"/>
            <a:ext cx="4321175" cy="274638"/>
          </a:xfrm>
          <a:prstGeom prst="rect">
            <a:avLst/>
          </a:prstGeom>
          <a:noFill/>
          <a:ln w="9525">
            <a:noFill/>
            <a:miter lim="800000"/>
            <a:headEnd/>
            <a:tailEnd/>
          </a:ln>
        </p:spPr>
        <p:txBody>
          <a:bodyPr>
            <a:spAutoFit/>
          </a:bodyPr>
          <a:lstStyle/>
          <a:p>
            <a:pPr>
              <a:spcBef>
                <a:spcPct val="50000"/>
              </a:spcBef>
            </a:pPr>
            <a:r>
              <a:rPr lang="en-US" sz="1200"/>
              <a:t>Source: Davies &amp; Ikeno, 2002, The Japanese Mind</a:t>
            </a:r>
            <a:endParaRPr lang="en-GB" sz="12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smtClean="0"/>
              <a:t>FEMALE FACTS</a:t>
            </a:r>
          </a:p>
        </p:txBody>
      </p:sp>
      <p:sp>
        <p:nvSpPr>
          <p:cNvPr id="75779" name="Rectangle 3"/>
          <p:cNvSpPr>
            <a:spLocks noGrp="1" noChangeArrowheads="1"/>
          </p:cNvSpPr>
          <p:nvPr>
            <p:ph type="body" idx="1"/>
          </p:nvPr>
        </p:nvSpPr>
        <p:spPr/>
        <p:txBody>
          <a:bodyPr/>
          <a:lstStyle/>
          <a:p>
            <a:pPr>
              <a:lnSpc>
                <a:spcPct val="80000"/>
              </a:lnSpc>
            </a:pPr>
            <a:endParaRPr lang="en-GB" sz="2800" smtClean="0"/>
          </a:p>
          <a:p>
            <a:pPr>
              <a:lnSpc>
                <a:spcPct val="80000"/>
              </a:lnSpc>
            </a:pPr>
            <a:r>
              <a:rPr lang="en-GB" sz="2800" smtClean="0"/>
              <a:t>Japan ranks 38 in a UN measure which monitors female wages and public power </a:t>
            </a:r>
          </a:p>
          <a:p>
            <a:pPr>
              <a:lnSpc>
                <a:spcPct val="80000"/>
              </a:lnSpc>
            </a:pPr>
            <a:endParaRPr lang="en-GB" sz="2800" smtClean="0"/>
          </a:p>
          <a:p>
            <a:pPr>
              <a:lnSpc>
                <a:spcPct val="80000"/>
              </a:lnSpc>
            </a:pPr>
            <a:r>
              <a:rPr lang="en-GB" sz="2800" smtClean="0"/>
              <a:t>1998 research shows 0.16% men took paternity leave</a:t>
            </a:r>
          </a:p>
          <a:p>
            <a:pPr>
              <a:lnSpc>
                <a:spcPct val="80000"/>
              </a:lnSpc>
            </a:pPr>
            <a:endParaRPr lang="en-GB" sz="2800" smtClean="0"/>
          </a:p>
          <a:p>
            <a:pPr>
              <a:lnSpc>
                <a:spcPct val="80000"/>
              </a:lnSpc>
            </a:pPr>
            <a:r>
              <a:rPr lang="en-GB" sz="2800" smtClean="0"/>
              <a:t>1995 research showed that  full-time working men spent 26 minutes each weekday on domestic chores, compared to 3 hours 18 minutes by full-time working women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2195513" y="188913"/>
            <a:ext cx="5616575" cy="5497512"/>
          </a:xfrm>
          <a:prstGeom prst="rect">
            <a:avLst/>
          </a:prstGeom>
          <a:noFill/>
          <a:ln w="9525">
            <a:noFill/>
            <a:miter lim="800000"/>
            <a:headEnd/>
            <a:tailEnd/>
          </a:ln>
        </p:spPr>
      </p:pic>
      <p:sp>
        <p:nvSpPr>
          <p:cNvPr id="76803" name="Rectangle 3"/>
          <p:cNvSpPr>
            <a:spLocks noChangeArrowheads="1"/>
          </p:cNvSpPr>
          <p:nvPr/>
        </p:nvSpPr>
        <p:spPr bwMode="auto">
          <a:xfrm>
            <a:off x="539750" y="5805488"/>
            <a:ext cx="8281988" cy="641350"/>
          </a:xfrm>
          <a:prstGeom prst="rect">
            <a:avLst/>
          </a:prstGeom>
          <a:noFill/>
          <a:ln w="9525">
            <a:noFill/>
            <a:miter lim="800000"/>
            <a:headEnd/>
            <a:tailEnd/>
          </a:ln>
        </p:spPr>
        <p:txBody>
          <a:bodyPr>
            <a:spAutoFit/>
          </a:bodyPr>
          <a:lstStyle/>
          <a:p>
            <a:r>
              <a:rPr lang="en-GB" b="1"/>
              <a:t>60 percent of the husbands with small children did not participate in the more difficult parts of childrearing at all.</a:t>
            </a:r>
          </a:p>
        </p:txBody>
      </p:sp>
      <p:sp>
        <p:nvSpPr>
          <p:cNvPr id="76804" name="Rectangle 4"/>
          <p:cNvSpPr>
            <a:spLocks noChangeArrowheads="1"/>
          </p:cNvSpPr>
          <p:nvPr/>
        </p:nvSpPr>
        <p:spPr bwMode="auto">
          <a:xfrm>
            <a:off x="4094163" y="6583363"/>
            <a:ext cx="5049837" cy="274637"/>
          </a:xfrm>
          <a:prstGeom prst="rect">
            <a:avLst/>
          </a:prstGeom>
          <a:noFill/>
          <a:ln w="9525">
            <a:noFill/>
            <a:miter lim="800000"/>
            <a:headEnd/>
            <a:tailEnd/>
          </a:ln>
        </p:spPr>
        <p:txBody>
          <a:bodyPr wrap="none">
            <a:spAutoFit/>
          </a:bodyPr>
          <a:lstStyle/>
          <a:p>
            <a:r>
              <a:rPr lang="en-GB" sz="1200"/>
              <a:t>NIPSSR (1998) </a:t>
            </a:r>
            <a:r>
              <a:rPr lang="en-GB" sz="1200" i="1"/>
              <a:t>The 2nd Survey of Japanese Family Households Report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sz="4000" b="1" smtClean="0"/>
              <a:t>Japanese Women and Fertility</a:t>
            </a:r>
            <a:r>
              <a:rPr lang="en-GB" sz="4000" smtClean="0"/>
              <a:t>?</a:t>
            </a:r>
          </a:p>
        </p:txBody>
      </p:sp>
      <p:sp>
        <p:nvSpPr>
          <p:cNvPr id="77827" name="Rectangle 3"/>
          <p:cNvSpPr>
            <a:spLocks noGrp="1" noChangeArrowheads="1"/>
          </p:cNvSpPr>
          <p:nvPr>
            <p:ph type="body" idx="1"/>
          </p:nvPr>
        </p:nvSpPr>
        <p:spPr/>
        <p:txBody>
          <a:bodyPr/>
          <a:lstStyle/>
          <a:p>
            <a:r>
              <a:rPr lang="en-GB" b="1" smtClean="0"/>
              <a:t>Their husbands work long hours; child care is limited; baby sitters are expensive; and if women decide to work part-time, they are paid less than half that of a full-time worker</a:t>
            </a:r>
            <a:r>
              <a:rPr lang="en-GB" smtClean="0"/>
              <a:t>  </a:t>
            </a:r>
          </a:p>
          <a:p>
            <a:pPr>
              <a:buFontTx/>
              <a:buNone/>
            </a:pPr>
            <a:endParaRPr lang="en-GB" smtClean="0"/>
          </a:p>
          <a:p>
            <a:pPr>
              <a:buFontTx/>
              <a:buNone/>
            </a:pPr>
            <a:r>
              <a:rPr lang="en-GB" b="1" smtClean="0"/>
              <a:t>- The result is fewer children!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684213" y="1341438"/>
            <a:ext cx="7848600" cy="3060700"/>
          </a:xfrm>
          <a:prstGeom prst="rect">
            <a:avLst/>
          </a:prstGeom>
          <a:noFill/>
          <a:ln w="9525">
            <a:noFill/>
            <a:miter lim="800000"/>
            <a:headEnd/>
            <a:tailEnd/>
          </a:ln>
        </p:spPr>
        <p:txBody>
          <a:bodyPr>
            <a:spAutoFit/>
          </a:bodyPr>
          <a:lstStyle/>
          <a:p>
            <a:pPr>
              <a:spcBef>
                <a:spcPct val="50000"/>
              </a:spcBef>
            </a:pPr>
            <a:r>
              <a:rPr lang="en-GB" sz="2400" i="1"/>
              <a:t>“a lot of Japanese men still have traditional views of women. Frankly speaking, most of them seem to want a kind of a substitute for their mothers, in order to have wives do their housework like their mothers.  This does not make sense for women who are taking an active part in society, are independently financially, and aim for a balance between work and family”</a:t>
            </a:r>
          </a:p>
          <a:p>
            <a:pPr>
              <a:spcBef>
                <a:spcPct val="50000"/>
              </a:spcBef>
            </a:pPr>
            <a:r>
              <a:rPr lang="en-GB"/>
              <a:t>- Kumata (1992, p118) Onna to otoko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9750" y="692150"/>
            <a:ext cx="8353425" cy="457200"/>
          </a:xfrm>
          <a:prstGeom prst="rect">
            <a:avLst/>
          </a:prstGeom>
          <a:noFill/>
          <a:ln w="9525" algn="ctr">
            <a:noFill/>
            <a:miter lim="800000"/>
            <a:headEnd/>
            <a:tailEnd/>
          </a:ln>
        </p:spPr>
        <p:txBody>
          <a:bodyPr>
            <a:spAutoFit/>
          </a:bodyPr>
          <a:lstStyle/>
          <a:p>
            <a:pPr algn="ctr">
              <a:spcBef>
                <a:spcPct val="50000"/>
              </a:spcBef>
            </a:pPr>
            <a:r>
              <a:rPr lang="en-GB" sz="2400" b="1">
                <a:latin typeface="Times New Roman" pitchFamily="18" charset="0"/>
                <a:cs typeface="Times New Roman" pitchFamily="18" charset="0"/>
              </a:rPr>
              <a:t>The idea that poverty can be ended is over 200 year old</a:t>
            </a:r>
          </a:p>
        </p:txBody>
      </p:sp>
      <p:sp>
        <p:nvSpPr>
          <p:cNvPr id="33795" name="Text Box 3"/>
          <p:cNvSpPr txBox="1">
            <a:spLocks noChangeArrowheads="1"/>
          </p:cNvSpPr>
          <p:nvPr/>
        </p:nvSpPr>
        <p:spPr bwMode="auto">
          <a:xfrm>
            <a:off x="611188" y="1700213"/>
            <a:ext cx="8353425" cy="3925887"/>
          </a:xfrm>
          <a:prstGeom prst="rect">
            <a:avLst/>
          </a:prstGeom>
          <a:noFill/>
          <a:ln w="9525" algn="ctr">
            <a:noFill/>
            <a:miter lim="800000"/>
            <a:headEnd/>
            <a:tailEnd/>
          </a:ln>
        </p:spPr>
        <p:txBody>
          <a:bodyPr>
            <a:spAutoFit/>
          </a:bodyPr>
          <a:lstStyle/>
          <a:p>
            <a:pPr>
              <a:spcBef>
                <a:spcPct val="50000"/>
              </a:spcBef>
            </a:pPr>
            <a:r>
              <a:rPr lang="en-GB" sz="2400">
                <a:solidFill>
                  <a:srgbClr val="000000"/>
                </a:solidFill>
                <a:latin typeface="Times New Roman" pitchFamily="18" charset="0"/>
                <a:cs typeface="Times New Roman" pitchFamily="18" charset="0"/>
              </a:rPr>
              <a:t>The French enlightenment philosopher Marie Jean Antonine Nicolas de Caritat, Maquis de Condorcet argued in </a:t>
            </a:r>
            <a:r>
              <a:rPr lang="en-GB" sz="2400" i="1">
                <a:solidFill>
                  <a:srgbClr val="000000"/>
                </a:solidFill>
                <a:latin typeface="Times New Roman" pitchFamily="18" charset="0"/>
                <a:cs typeface="Times New Roman" pitchFamily="18" charset="0"/>
              </a:rPr>
              <a:t>Sketch for a Historical Picture of the Progress of the Human Mind</a:t>
            </a:r>
            <a:r>
              <a:rPr lang="en-GB" sz="2400">
                <a:solidFill>
                  <a:srgbClr val="000000"/>
                </a:solidFill>
                <a:latin typeface="Times New Roman" pitchFamily="18" charset="0"/>
                <a:cs typeface="Times New Roman" pitchFamily="18" charset="0"/>
              </a:rPr>
              <a:t> (published posthumously in 1794 by the government of the new French Republic) that poverty was not a result of natural laws or divine will but was caused by ‘</a:t>
            </a:r>
            <a:r>
              <a:rPr lang="en-GB" sz="2400" i="1">
                <a:solidFill>
                  <a:srgbClr val="000000"/>
                </a:solidFill>
                <a:latin typeface="Times New Roman" pitchFamily="18" charset="0"/>
                <a:cs typeface="Times New Roman" pitchFamily="18" charset="0"/>
              </a:rPr>
              <a:t>the present imperfections of the social arts</a:t>
            </a:r>
            <a:r>
              <a:rPr lang="en-GB" sz="2400">
                <a:solidFill>
                  <a:srgbClr val="000000"/>
                </a:solidFill>
                <a:latin typeface="Times New Roman" pitchFamily="18" charset="0"/>
                <a:cs typeface="Times New Roman" pitchFamily="18" charset="0"/>
              </a:rPr>
              <a:t>’</a:t>
            </a:r>
            <a:r>
              <a:rPr lang="en-GB" sz="2400">
                <a:latin typeface="Times New Roman" pitchFamily="18" charset="0"/>
                <a:cs typeface="Times New Roman" pitchFamily="18" charset="0"/>
              </a:rPr>
              <a:t> </a:t>
            </a:r>
          </a:p>
          <a:p>
            <a:pPr>
              <a:spcBef>
                <a:spcPct val="50000"/>
              </a:spcBef>
            </a:pPr>
            <a:r>
              <a:rPr lang="en-GB" sz="2400">
                <a:solidFill>
                  <a:srgbClr val="000000"/>
                </a:solidFill>
                <a:latin typeface="Times New Roman" pitchFamily="18" charset="0"/>
                <a:cs typeface="Times New Roman" pitchFamily="18" charset="0"/>
              </a:rPr>
              <a:t>He argued that poverty could be ended by the universal provision of pensions, grants to the young, sickness benefits and state education</a:t>
            </a:r>
            <a:r>
              <a:rPr lang="en-GB" sz="240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japan family attitudes"/>
          <p:cNvPicPr>
            <a:picLocks noChangeAspect="1" noChangeArrowheads="1"/>
          </p:cNvPicPr>
          <p:nvPr/>
        </p:nvPicPr>
        <p:blipFill>
          <a:blip r:embed="rId2" cstate="print"/>
          <a:srcRect/>
          <a:stretch>
            <a:fillRect/>
          </a:stretch>
        </p:blipFill>
        <p:spPr bwMode="auto">
          <a:xfrm>
            <a:off x="0" y="1009650"/>
            <a:ext cx="9144000" cy="5848350"/>
          </a:xfrm>
          <a:prstGeom prst="rect">
            <a:avLst/>
          </a:prstGeom>
          <a:noFill/>
          <a:ln w="9525">
            <a:noFill/>
            <a:miter lim="800000"/>
            <a:headEnd/>
            <a:tailEnd/>
          </a:ln>
        </p:spPr>
      </p:pic>
      <p:sp>
        <p:nvSpPr>
          <p:cNvPr id="79875" name="Text Box 3"/>
          <p:cNvSpPr txBox="1">
            <a:spLocks noChangeArrowheads="1"/>
          </p:cNvSpPr>
          <p:nvPr/>
        </p:nvSpPr>
        <p:spPr bwMode="auto">
          <a:xfrm>
            <a:off x="250825" y="188913"/>
            <a:ext cx="8642350" cy="641350"/>
          </a:xfrm>
          <a:prstGeom prst="rect">
            <a:avLst/>
          </a:prstGeom>
          <a:noFill/>
          <a:ln w="9525">
            <a:noFill/>
            <a:miter lim="800000"/>
            <a:headEnd/>
            <a:tailEnd/>
          </a:ln>
        </p:spPr>
        <p:txBody>
          <a:bodyPr>
            <a:spAutoFit/>
          </a:bodyPr>
          <a:lstStyle/>
          <a:p>
            <a:pPr algn="ctr">
              <a:spcBef>
                <a:spcPct val="50000"/>
              </a:spcBef>
            </a:pPr>
            <a:r>
              <a:rPr lang="en-GB"/>
              <a:t>Japanese men and women’s attitudes to the family are changing – few people now want a ‘traditional’ family where the ‘</a:t>
            </a:r>
            <a:r>
              <a:rPr lang="en-GB" i="1"/>
              <a:t>wife devotedly supports her husband</a:t>
            </a:r>
            <a:r>
              <a:rPr lang="en-GB"/>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827088" y="1557338"/>
            <a:ext cx="7632700" cy="427037"/>
          </a:xfrm>
          <a:prstGeom prst="rect">
            <a:avLst/>
          </a:prstGeom>
          <a:noFill/>
          <a:ln w="9525">
            <a:noFill/>
            <a:miter lim="800000"/>
            <a:headEnd/>
            <a:tailEnd/>
          </a:ln>
        </p:spPr>
        <p:txBody>
          <a:bodyPr>
            <a:spAutoFit/>
          </a:bodyPr>
          <a:lstStyle/>
          <a:p>
            <a:pPr algn="ctr">
              <a:spcBef>
                <a:spcPct val="50000"/>
              </a:spcBef>
            </a:pPr>
            <a:r>
              <a:rPr lang="en-GB" sz="2200" b="1"/>
              <a:t>Reducing the cost of raising children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539750" y="5373688"/>
            <a:ext cx="7632700" cy="366712"/>
          </a:xfrm>
          <a:prstGeom prst="rect">
            <a:avLst/>
          </a:prstGeom>
          <a:noFill/>
          <a:ln w="9525">
            <a:noFill/>
            <a:miter lim="800000"/>
            <a:headEnd/>
            <a:tailEnd/>
          </a:ln>
        </p:spPr>
        <p:txBody>
          <a:bodyPr>
            <a:spAutoFit/>
          </a:bodyPr>
          <a:lstStyle/>
          <a:p>
            <a:endParaRPr lang="en-US"/>
          </a:p>
        </p:txBody>
      </p:sp>
      <p:pic>
        <p:nvPicPr>
          <p:cNvPr id="81923" name="Picture 3"/>
          <p:cNvPicPr>
            <a:picLocks noChangeAspect="1" noChangeArrowheads="1"/>
          </p:cNvPicPr>
          <p:nvPr/>
        </p:nvPicPr>
        <p:blipFill>
          <a:blip r:embed="rId2" cstate="print"/>
          <a:srcRect/>
          <a:stretch>
            <a:fillRect/>
          </a:stretch>
        </p:blipFill>
        <p:spPr bwMode="auto">
          <a:xfrm>
            <a:off x="539750" y="981075"/>
            <a:ext cx="8054975" cy="4797425"/>
          </a:xfrm>
          <a:prstGeom prst="rect">
            <a:avLst/>
          </a:prstGeom>
          <a:noFill/>
          <a:ln w="9525">
            <a:noFill/>
            <a:miter lim="800000"/>
            <a:headEnd/>
            <a:tailEnd/>
          </a:ln>
        </p:spPr>
      </p:pic>
      <p:sp>
        <p:nvSpPr>
          <p:cNvPr id="81924" name="Text Box 4"/>
          <p:cNvSpPr txBox="1">
            <a:spLocks noChangeArrowheads="1"/>
          </p:cNvSpPr>
          <p:nvPr/>
        </p:nvSpPr>
        <p:spPr bwMode="auto">
          <a:xfrm>
            <a:off x="6335713" y="6583363"/>
            <a:ext cx="2808287" cy="274637"/>
          </a:xfrm>
          <a:prstGeom prst="rect">
            <a:avLst/>
          </a:prstGeom>
          <a:noFill/>
          <a:ln w="9525">
            <a:noFill/>
            <a:miter lim="800000"/>
            <a:headEnd/>
            <a:tailEnd/>
          </a:ln>
        </p:spPr>
        <p:txBody>
          <a:bodyPr>
            <a:spAutoFit/>
          </a:bodyPr>
          <a:lstStyle/>
          <a:p>
            <a:pPr>
              <a:spcBef>
                <a:spcPct val="50000"/>
              </a:spcBef>
            </a:pPr>
            <a:r>
              <a:rPr lang="en-GB" sz="1200" i="1"/>
              <a:t>National Lifestyle White Paper 2005</a:t>
            </a:r>
          </a:p>
        </p:txBody>
      </p:sp>
      <p:sp>
        <p:nvSpPr>
          <p:cNvPr id="81925" name="Text Box 5"/>
          <p:cNvSpPr txBox="1">
            <a:spLocks noChangeArrowheads="1"/>
          </p:cNvSpPr>
          <p:nvPr/>
        </p:nvSpPr>
        <p:spPr bwMode="auto">
          <a:xfrm>
            <a:off x="900113" y="333375"/>
            <a:ext cx="7559675" cy="519113"/>
          </a:xfrm>
          <a:prstGeom prst="rect">
            <a:avLst/>
          </a:prstGeom>
          <a:noFill/>
          <a:ln w="9525">
            <a:noFill/>
            <a:miter lim="800000"/>
            <a:headEnd/>
            <a:tailEnd/>
          </a:ln>
        </p:spPr>
        <p:txBody>
          <a:bodyPr>
            <a:spAutoFit/>
          </a:bodyPr>
          <a:lstStyle/>
          <a:p>
            <a:pPr algn="ctr">
              <a:spcBef>
                <a:spcPct val="50000"/>
              </a:spcBef>
            </a:pPr>
            <a:r>
              <a:rPr lang="en-GB" sz="2800" b="1"/>
              <a:t>The cost of children in Japan</a:t>
            </a:r>
            <a:endParaRPr lang="en-GB" sz="3600"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611188" y="908050"/>
            <a:ext cx="8353425" cy="5816600"/>
          </a:xfrm>
          <a:prstGeom prst="rect">
            <a:avLst/>
          </a:prstGeom>
          <a:noFill/>
          <a:ln w="9525">
            <a:noFill/>
            <a:miter lim="800000"/>
            <a:headEnd/>
            <a:tailEnd/>
          </a:ln>
        </p:spPr>
      </p:pic>
      <p:sp>
        <p:nvSpPr>
          <p:cNvPr id="82947" name="Text Box 3"/>
          <p:cNvSpPr txBox="1">
            <a:spLocks noChangeArrowheads="1"/>
          </p:cNvSpPr>
          <p:nvPr/>
        </p:nvSpPr>
        <p:spPr bwMode="auto">
          <a:xfrm>
            <a:off x="1331913" y="188913"/>
            <a:ext cx="7200900" cy="457200"/>
          </a:xfrm>
          <a:prstGeom prst="rect">
            <a:avLst/>
          </a:prstGeom>
          <a:noFill/>
          <a:ln w="9525">
            <a:noFill/>
            <a:miter lim="800000"/>
            <a:headEnd/>
            <a:tailEnd/>
          </a:ln>
        </p:spPr>
        <p:txBody>
          <a:bodyPr>
            <a:spAutoFit/>
          </a:bodyPr>
          <a:lstStyle/>
          <a:p>
            <a:pPr algn="ctr">
              <a:spcBef>
                <a:spcPct val="50000"/>
              </a:spcBef>
            </a:pPr>
            <a:r>
              <a:rPr lang="en-GB" sz="2400" b="1"/>
              <a:t>Part time work is badly paid for women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395288" y="549275"/>
            <a:ext cx="8353425" cy="6083300"/>
          </a:xfrm>
          <a:prstGeom prst="rect">
            <a:avLst/>
          </a:prstGeom>
          <a:noFill/>
          <a:ln w="9525">
            <a:noFill/>
            <a:miter lim="800000"/>
            <a:headEnd/>
            <a:tailEnd/>
          </a:ln>
        </p:spPr>
      </p:pic>
      <p:sp>
        <p:nvSpPr>
          <p:cNvPr id="83971" name="Text Box 3"/>
          <p:cNvSpPr txBox="1">
            <a:spLocks noChangeArrowheads="1"/>
          </p:cNvSpPr>
          <p:nvPr/>
        </p:nvSpPr>
        <p:spPr bwMode="auto">
          <a:xfrm>
            <a:off x="611188" y="188913"/>
            <a:ext cx="8137525" cy="396875"/>
          </a:xfrm>
          <a:prstGeom prst="rect">
            <a:avLst/>
          </a:prstGeom>
          <a:noFill/>
          <a:ln w="9525">
            <a:noFill/>
            <a:miter lim="800000"/>
            <a:headEnd/>
            <a:tailEnd/>
          </a:ln>
        </p:spPr>
        <p:txBody>
          <a:bodyPr>
            <a:spAutoFit/>
          </a:bodyPr>
          <a:lstStyle/>
          <a:p>
            <a:pPr algn="ctr">
              <a:spcBef>
                <a:spcPct val="50000"/>
              </a:spcBef>
            </a:pPr>
            <a:r>
              <a:rPr lang="en-GB" sz="2000" b="1"/>
              <a:t>Poorer Households (&lt; 4 million yen) have fewer children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971550" y="1268413"/>
            <a:ext cx="7848600" cy="2282825"/>
          </a:xfrm>
          <a:prstGeom prst="rect">
            <a:avLst/>
          </a:prstGeom>
          <a:noFill/>
          <a:ln w="9525">
            <a:noFill/>
            <a:miter lim="800000"/>
            <a:headEnd/>
            <a:tailEnd/>
          </a:ln>
        </p:spPr>
        <p:txBody>
          <a:bodyPr>
            <a:spAutoFit/>
          </a:bodyPr>
          <a:lstStyle/>
          <a:p>
            <a:r>
              <a:rPr lang="en-GB" sz="2400"/>
              <a:t>The financial cost of raising children is the biggest reason women give for not having more children – </a:t>
            </a:r>
          </a:p>
          <a:p>
            <a:endParaRPr lang="en-GB" sz="2400"/>
          </a:p>
          <a:p>
            <a:r>
              <a:rPr lang="en-GB" sz="2400"/>
              <a:t>78% of women under 35 and 57% of women over 35 believe that the costs of raising children and education are prohibitive. </a:t>
            </a:r>
          </a:p>
        </p:txBody>
      </p:sp>
      <p:sp>
        <p:nvSpPr>
          <p:cNvPr id="84995" name="Text Box 5"/>
          <p:cNvSpPr txBox="1">
            <a:spLocks noChangeArrowheads="1"/>
          </p:cNvSpPr>
          <p:nvPr/>
        </p:nvSpPr>
        <p:spPr bwMode="auto">
          <a:xfrm>
            <a:off x="6335713" y="6583363"/>
            <a:ext cx="2808287" cy="274637"/>
          </a:xfrm>
          <a:prstGeom prst="rect">
            <a:avLst/>
          </a:prstGeom>
          <a:noFill/>
          <a:ln w="9525">
            <a:noFill/>
            <a:miter lim="800000"/>
            <a:headEnd/>
            <a:tailEnd/>
          </a:ln>
        </p:spPr>
        <p:txBody>
          <a:bodyPr>
            <a:spAutoFit/>
          </a:bodyPr>
          <a:lstStyle/>
          <a:p>
            <a:pPr>
              <a:spcBef>
                <a:spcPct val="50000"/>
              </a:spcBef>
            </a:pPr>
            <a:r>
              <a:rPr lang="en-GB" sz="1200" i="1"/>
              <a:t>National Lifestyle White Paper 2005</a:t>
            </a:r>
          </a:p>
        </p:txBody>
      </p:sp>
      <p:sp>
        <p:nvSpPr>
          <p:cNvPr id="84996" name="Text Box 6"/>
          <p:cNvSpPr txBox="1">
            <a:spLocks noChangeArrowheads="1"/>
          </p:cNvSpPr>
          <p:nvPr/>
        </p:nvSpPr>
        <p:spPr bwMode="auto">
          <a:xfrm>
            <a:off x="1116013" y="404813"/>
            <a:ext cx="6551612" cy="457200"/>
          </a:xfrm>
          <a:prstGeom prst="rect">
            <a:avLst/>
          </a:prstGeom>
          <a:noFill/>
          <a:ln w="9525">
            <a:noFill/>
            <a:miter lim="800000"/>
            <a:headEnd/>
            <a:tailEnd/>
          </a:ln>
        </p:spPr>
        <p:txBody>
          <a:bodyPr>
            <a:spAutoFit/>
          </a:bodyPr>
          <a:lstStyle/>
          <a:p>
            <a:pPr algn="ctr">
              <a:spcBef>
                <a:spcPct val="50000"/>
              </a:spcBef>
            </a:pPr>
            <a:r>
              <a:rPr lang="en-GB" sz="2400" b="1"/>
              <a:t>Raising Children is expensive in Japan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1"/>
          <p:cNvSpPr txBox="1">
            <a:spLocks noChangeArrowheads="1"/>
          </p:cNvSpPr>
          <p:nvPr/>
        </p:nvSpPr>
        <p:spPr bwMode="auto">
          <a:xfrm>
            <a:off x="971550" y="549275"/>
            <a:ext cx="7488238" cy="492125"/>
          </a:xfrm>
          <a:prstGeom prst="rect">
            <a:avLst/>
          </a:prstGeom>
          <a:noFill/>
          <a:ln w="9525">
            <a:noFill/>
            <a:miter lim="800000"/>
            <a:headEnd/>
            <a:tailEnd/>
          </a:ln>
        </p:spPr>
        <p:txBody>
          <a:bodyPr>
            <a:spAutoFit/>
          </a:bodyPr>
          <a:lstStyle/>
          <a:p>
            <a:pPr algn="ctr"/>
            <a:r>
              <a:rPr lang="en-GB" sz="2600" b="1"/>
              <a:t>Poverty &amp; Social Inclusion Policies in Japan</a:t>
            </a:r>
          </a:p>
        </p:txBody>
      </p:sp>
      <p:sp>
        <p:nvSpPr>
          <p:cNvPr id="86019" name="TextBox 2"/>
          <p:cNvSpPr txBox="1">
            <a:spLocks noChangeArrowheads="1"/>
          </p:cNvSpPr>
          <p:nvPr/>
        </p:nvSpPr>
        <p:spPr bwMode="auto">
          <a:xfrm>
            <a:off x="971550" y="1844675"/>
            <a:ext cx="7561263" cy="3416300"/>
          </a:xfrm>
          <a:prstGeom prst="rect">
            <a:avLst/>
          </a:prstGeom>
          <a:noFill/>
          <a:ln w="9525">
            <a:noFill/>
            <a:miter lim="800000"/>
            <a:headEnd/>
            <a:tailEnd/>
          </a:ln>
        </p:spPr>
        <p:txBody>
          <a:bodyPr>
            <a:spAutoFit/>
          </a:bodyPr>
          <a:lstStyle/>
          <a:p>
            <a:r>
              <a:rPr lang="en-GB" sz="2400"/>
              <a:t>Without efficient and effective anti-poverty and social inclusion policies Japan may face a bleak future in the 21</a:t>
            </a:r>
            <a:r>
              <a:rPr lang="en-GB" sz="2400" baseline="30000"/>
              <a:t>st</a:t>
            </a:r>
            <a:r>
              <a:rPr lang="en-GB" sz="2400"/>
              <a:t> Century with a rapidly declining and ageing population,  increased poverty and recurring financial crises, particularly in the housing market.</a:t>
            </a:r>
          </a:p>
          <a:p>
            <a:endParaRPr lang="en-GB" sz="2400"/>
          </a:p>
          <a:p>
            <a:r>
              <a:rPr lang="en-GB" sz="2400"/>
              <a:t>Fortunately, both the public and policy makers in Japan are now beginning to support new anti-poverty  and social inclusion policies.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179388" y="188913"/>
            <a:ext cx="8713787" cy="5200650"/>
          </a:xfrm>
          <a:prstGeom prst="rect">
            <a:avLst/>
          </a:prstGeom>
          <a:noFill/>
          <a:ln w="9525" algn="ctr">
            <a:noFill/>
            <a:miter lim="800000"/>
            <a:headEnd/>
            <a:tailEnd/>
          </a:ln>
        </p:spPr>
        <p:txBody>
          <a:bodyPr>
            <a:spAutoFit/>
          </a:bodyPr>
          <a:lstStyle/>
          <a:p>
            <a:pPr algn="ctr"/>
            <a:r>
              <a:rPr lang="en-GB" sz="2600" b="1">
                <a:solidFill>
                  <a:srgbClr val="000000"/>
                </a:solidFill>
                <a:latin typeface="Times New Roman" pitchFamily="18" charset="0"/>
                <a:cs typeface="Times New Roman" pitchFamily="18" charset="0"/>
              </a:rPr>
              <a:t>European Union definitions of poverty and social exclusion</a:t>
            </a:r>
          </a:p>
          <a:p>
            <a:pPr algn="ctr"/>
            <a:endParaRPr lang="en-GB">
              <a:solidFill>
                <a:srgbClr val="000000"/>
              </a:solidFill>
              <a:latin typeface="Times New Roman" pitchFamily="18" charset="0"/>
              <a:cs typeface="Times New Roman" pitchFamily="18" charset="0"/>
            </a:endParaRPr>
          </a:p>
          <a:p>
            <a:r>
              <a:rPr lang="en-GB" sz="2400">
                <a:solidFill>
                  <a:srgbClr val="000000"/>
                </a:solidFill>
                <a:latin typeface="Times New Roman" pitchFamily="18" charset="0"/>
                <a:cs typeface="Times New Roman" pitchFamily="18" charset="0"/>
              </a:rPr>
              <a:t>On the 19 December 1984, the European Commission defined ‘poverty’ as:</a:t>
            </a:r>
          </a:p>
          <a:p>
            <a:endParaRPr lang="en-GB" sz="2400" i="1">
              <a:solidFill>
                <a:srgbClr val="000000"/>
              </a:solidFill>
              <a:latin typeface="Times New Roman" pitchFamily="18" charset="0"/>
              <a:cs typeface="Times New Roman" pitchFamily="18" charset="0"/>
            </a:endParaRPr>
          </a:p>
          <a:p>
            <a:r>
              <a:rPr lang="en-GB" sz="2400" i="1">
                <a:solidFill>
                  <a:srgbClr val="000000"/>
                </a:solidFill>
                <a:latin typeface="Times New Roman" pitchFamily="18" charset="0"/>
                <a:cs typeface="Times New Roman" pitchFamily="18" charset="0"/>
              </a:rPr>
              <a:t>“the poor shall be taken to mean persons, families and groups of persons whose resources (material, cultural and social) are so limited as to exclude them from the minimum acceptable way of life in the Member State in which they live.” </a:t>
            </a:r>
            <a:r>
              <a:rPr lang="en-GB" sz="2400">
                <a:solidFill>
                  <a:srgbClr val="000000"/>
                </a:solidFill>
                <a:latin typeface="Times New Roman" pitchFamily="18" charset="0"/>
                <a:cs typeface="Times New Roman" pitchFamily="18" charset="0"/>
              </a:rPr>
              <a:t>(EEC, 1985).</a:t>
            </a:r>
          </a:p>
          <a:p>
            <a:endParaRPr lang="en-GB" sz="2400">
              <a:solidFill>
                <a:srgbClr val="000000"/>
              </a:solidFill>
              <a:latin typeface="Times New Roman" pitchFamily="18" charset="0"/>
              <a:cs typeface="Times New Roman" pitchFamily="18" charset="0"/>
            </a:endParaRPr>
          </a:p>
          <a:p>
            <a:r>
              <a:rPr lang="en-GB" sz="2400">
                <a:solidFill>
                  <a:srgbClr val="000000"/>
                </a:solidFill>
                <a:latin typeface="Times New Roman" pitchFamily="18" charset="0"/>
                <a:cs typeface="Times New Roman" pitchFamily="18" charset="0"/>
              </a:rPr>
              <a:t>This is a </a:t>
            </a:r>
            <a:r>
              <a:rPr lang="en-GB" sz="2400" i="1">
                <a:solidFill>
                  <a:srgbClr val="000000"/>
                </a:solidFill>
                <a:latin typeface="Times New Roman" pitchFamily="18" charset="0"/>
                <a:cs typeface="Times New Roman" pitchFamily="18" charset="0"/>
              </a:rPr>
              <a:t>relative</a:t>
            </a:r>
            <a:r>
              <a:rPr lang="en-GB" sz="2400">
                <a:solidFill>
                  <a:srgbClr val="000000"/>
                </a:solidFill>
                <a:latin typeface="Times New Roman" pitchFamily="18" charset="0"/>
                <a:cs typeface="Times New Roman" pitchFamily="18" charset="0"/>
              </a:rPr>
              <a:t> definitions of poverty in that it refers to poverty not as some ‘absolute basket of goods’ but in terms of the minimum acceptable standard of living applicable in a Member State and within a person’s own society.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en-GB" sz="3200" b="1" smtClean="0"/>
              <a:t>Indirect Vs Direct Definitions of ‘Poverty</a:t>
            </a:r>
          </a:p>
        </p:txBody>
      </p:sp>
      <p:graphicFrame>
        <p:nvGraphicFramePr>
          <p:cNvPr id="93208" name="Group 24"/>
          <p:cNvGraphicFramePr>
            <a:graphicFrameLocks noGrp="1"/>
          </p:cNvGraphicFramePr>
          <p:nvPr>
            <p:ph type="tbl" idx="1"/>
          </p:nvPr>
        </p:nvGraphicFramePr>
        <p:xfrm>
          <a:off x="900113" y="1412875"/>
          <a:ext cx="7704137" cy="4060825"/>
        </p:xfrm>
        <a:graphic>
          <a:graphicData uri="http://schemas.openxmlformats.org/drawingml/2006/table">
            <a:tbl>
              <a:tblPr/>
              <a:tblGrid>
                <a:gridCol w="2516187"/>
                <a:gridCol w="2593975"/>
                <a:gridCol w="2593975"/>
              </a:tblGrid>
              <a:tr h="1352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pitchFamily="34" charset="0"/>
                        </a:rPr>
                        <a:t>Process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pitchFamily="34" charset="0"/>
                        </a:rPr>
                        <a:t>Lack of Resources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pitchFamily="34" charset="0"/>
                        </a:rPr>
                        <a:t>Exclusion for Minimum Way of Life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Townsend (1954, 1962) Interpretation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Poverty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Outcome of Poverty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2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Ringen (1988) Interpretation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Cause of Poverty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Poverty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2" cstate="print"/>
          <a:srcRect/>
          <a:stretch>
            <a:fillRect/>
          </a:stretch>
        </p:blipFill>
        <p:spPr bwMode="auto">
          <a:xfrm>
            <a:off x="0" y="415925"/>
            <a:ext cx="9144000" cy="6483350"/>
          </a:xfrm>
          <a:prstGeom prst="rect">
            <a:avLst/>
          </a:prstGeom>
          <a:noFill/>
          <a:ln w="9525">
            <a:noFill/>
            <a:miter lim="800000"/>
            <a:headEnd/>
            <a:tailEnd/>
          </a:ln>
        </p:spPr>
      </p:pic>
      <p:sp>
        <p:nvSpPr>
          <p:cNvPr id="36867" name="TextBox 3"/>
          <p:cNvSpPr txBox="1">
            <a:spLocks noChangeArrowheads="1"/>
          </p:cNvSpPr>
          <p:nvPr/>
        </p:nvSpPr>
        <p:spPr bwMode="auto">
          <a:xfrm>
            <a:off x="179388" y="115888"/>
            <a:ext cx="8785225" cy="461962"/>
          </a:xfrm>
          <a:prstGeom prst="rect">
            <a:avLst/>
          </a:prstGeom>
          <a:noFill/>
          <a:ln w="9525">
            <a:noFill/>
            <a:miter lim="800000"/>
            <a:headEnd/>
            <a:tailEnd/>
          </a:ln>
        </p:spPr>
        <p:txBody>
          <a:bodyPr>
            <a:spAutoFit/>
          </a:bodyPr>
          <a:lstStyle/>
          <a:p>
            <a:pPr algn="ctr"/>
            <a:r>
              <a:rPr lang="en-GB" sz="2400" b="1">
                <a:latin typeface="Times New Roman" pitchFamily="18" charset="0"/>
                <a:cs typeface="Times New Roman" pitchFamily="18" charset="0"/>
              </a:rPr>
              <a:t>Low Income Households 1961 -2010 (At Risk of Poverty)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inequality in japan &amp; uk 1975 to 2008.jpg"/>
          <p:cNvPicPr>
            <a:picLocks noChangeAspect="1"/>
          </p:cNvPicPr>
          <p:nvPr/>
        </p:nvPicPr>
        <p:blipFill>
          <a:blip r:embed="rId2" cstate="print"/>
          <a:srcRect/>
          <a:stretch>
            <a:fillRect/>
          </a:stretch>
        </p:blipFill>
        <p:spPr bwMode="auto">
          <a:xfrm>
            <a:off x="971550" y="977900"/>
            <a:ext cx="7740650" cy="5489575"/>
          </a:xfrm>
          <a:prstGeom prst="rect">
            <a:avLst/>
          </a:prstGeom>
          <a:noFill/>
          <a:ln w="9525">
            <a:noFill/>
            <a:miter lim="800000"/>
            <a:headEnd/>
            <a:tailEnd/>
          </a:ln>
        </p:spPr>
      </p:pic>
      <p:sp>
        <p:nvSpPr>
          <p:cNvPr id="37891" name="Rectangle 4"/>
          <p:cNvSpPr>
            <a:spLocks noChangeArrowheads="1"/>
          </p:cNvSpPr>
          <p:nvPr/>
        </p:nvSpPr>
        <p:spPr bwMode="auto">
          <a:xfrm>
            <a:off x="539750" y="260350"/>
            <a:ext cx="8064500" cy="400050"/>
          </a:xfrm>
          <a:prstGeom prst="rect">
            <a:avLst/>
          </a:prstGeom>
          <a:noFill/>
          <a:ln w="9525">
            <a:noFill/>
            <a:miter lim="800000"/>
            <a:headEnd/>
            <a:tailEnd/>
          </a:ln>
        </p:spPr>
        <p:txBody>
          <a:bodyPr>
            <a:spAutoFit/>
          </a:bodyPr>
          <a:lstStyle/>
          <a:p>
            <a:pPr algn="ctr"/>
            <a:r>
              <a:rPr lang="en-GB" sz="2000" b="1">
                <a:latin typeface="Times New Roman" pitchFamily="18" charset="0"/>
                <a:cs typeface="Times New Roman" pitchFamily="18" charset="0"/>
              </a:rPr>
              <a:t>Income Inequality Remains High and is Increasing in Japan &amp; the UK</a:t>
            </a:r>
          </a:p>
        </p:txBody>
      </p:sp>
      <p:sp>
        <p:nvSpPr>
          <p:cNvPr id="37892" name="Rectangle 5"/>
          <p:cNvSpPr>
            <a:spLocks noChangeArrowheads="1"/>
          </p:cNvSpPr>
          <p:nvPr/>
        </p:nvSpPr>
        <p:spPr bwMode="auto">
          <a:xfrm>
            <a:off x="0" y="6550025"/>
            <a:ext cx="6173788" cy="307975"/>
          </a:xfrm>
          <a:prstGeom prst="rect">
            <a:avLst/>
          </a:prstGeom>
          <a:noFill/>
          <a:ln w="9525">
            <a:noFill/>
            <a:miter lim="800000"/>
            <a:headEnd/>
            <a:tailEnd/>
          </a:ln>
        </p:spPr>
        <p:txBody>
          <a:bodyPr>
            <a:spAutoFit/>
          </a:bodyPr>
          <a:lstStyle/>
          <a:p>
            <a:r>
              <a:rPr lang="en-GB" sz="1400">
                <a:solidFill>
                  <a:srgbClr val="000000"/>
                </a:solidFill>
              </a:rPr>
              <a:t>Source: OECD (2011) </a:t>
            </a:r>
            <a:r>
              <a:rPr lang="en-GB" sz="1400" i="1">
                <a:solidFill>
                  <a:srgbClr val="000000"/>
                </a:solidFill>
              </a:rPr>
              <a:t>Divided We Stand: Why Inequality Keeps Rising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2867</Words>
  <Application>Microsoft Office PowerPoint</Application>
  <PresentationFormat>On-screen Show (4:3)</PresentationFormat>
  <Paragraphs>284</Paragraphs>
  <Slides>56</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0</vt:i4>
      </vt:variant>
      <vt:variant>
        <vt:lpstr>Slide Titles</vt:lpstr>
      </vt:variant>
      <vt:variant>
        <vt:i4>56</vt:i4>
      </vt:variant>
    </vt:vector>
  </HeadingPairs>
  <TitlesOfParts>
    <vt:vector size="65" baseType="lpstr">
      <vt:lpstr>Arial</vt:lpstr>
      <vt:lpstr>Calibri</vt:lpstr>
      <vt:lpstr>Times New Roman</vt:lpstr>
      <vt:lpstr>MS Mincho</vt:lpstr>
      <vt:lpstr>MS PGothic</vt:lpstr>
      <vt:lpstr>SimSun</vt:lpstr>
      <vt:lpstr>Office Theme</vt:lpstr>
      <vt:lpstr>4_Default Design</vt:lpstr>
      <vt:lpstr>2_Default Design</vt:lpstr>
      <vt:lpstr>Slide 1</vt:lpstr>
      <vt:lpstr>Slide 2</vt:lpstr>
      <vt:lpstr>Slide 3</vt:lpstr>
      <vt:lpstr>Slide 4</vt:lpstr>
      <vt:lpstr>Slide 5</vt:lpstr>
      <vt:lpstr>Slide 6</vt:lpstr>
      <vt:lpstr>Indirect Vs Direct Definitions of ‘Poverty</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Child Poverty has a lot bad outcomes</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FEMALE FACTS</vt:lpstr>
      <vt:lpstr>Slide 47</vt:lpstr>
      <vt:lpstr>Japanese Women and Fertility?</vt:lpstr>
      <vt:lpstr>Slide 49</vt:lpstr>
      <vt:lpstr>Slide 50</vt:lpstr>
      <vt:lpstr>Slide 51</vt:lpstr>
      <vt:lpstr>Slide 52</vt:lpstr>
      <vt:lpstr>Slide 53</vt:lpstr>
      <vt:lpstr>Slide 54</vt:lpstr>
      <vt:lpstr>Slide 55</vt:lpstr>
      <vt:lpstr>Slide 56</vt:lpstr>
    </vt:vector>
  </TitlesOfParts>
  <Company>University of Bristol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sadg</dc:creator>
  <cp:lastModifiedBy>sadg</cp:lastModifiedBy>
  <cp:revision>33</cp:revision>
  <dcterms:created xsi:type="dcterms:W3CDTF">2011-08-31T12:00:35Z</dcterms:created>
  <dcterms:modified xsi:type="dcterms:W3CDTF">2012-01-06T03:03:03Z</dcterms:modified>
</cp:coreProperties>
</file>